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567" r:id="rId2"/>
    <p:sldId id="376" r:id="rId3"/>
    <p:sldId id="469" r:id="rId4"/>
    <p:sldId id="471" r:id="rId5"/>
    <p:sldId id="472" r:id="rId6"/>
    <p:sldId id="473" r:id="rId7"/>
    <p:sldId id="474" r:id="rId8"/>
    <p:sldId id="475" r:id="rId9"/>
    <p:sldId id="476" r:id="rId10"/>
    <p:sldId id="477" r:id="rId11"/>
    <p:sldId id="478" r:id="rId12"/>
    <p:sldId id="479" r:id="rId13"/>
    <p:sldId id="464" r:id="rId14"/>
    <p:sldId id="480" r:id="rId15"/>
    <p:sldId id="481" r:id="rId16"/>
    <p:sldId id="482" r:id="rId17"/>
    <p:sldId id="483" r:id="rId18"/>
    <p:sldId id="484" r:id="rId19"/>
    <p:sldId id="485" r:id="rId20"/>
    <p:sldId id="486" r:id="rId21"/>
    <p:sldId id="497" r:id="rId22"/>
    <p:sldId id="487" r:id="rId23"/>
    <p:sldId id="488" r:id="rId24"/>
    <p:sldId id="489" r:id="rId25"/>
    <p:sldId id="490" r:id="rId26"/>
    <p:sldId id="491" r:id="rId27"/>
    <p:sldId id="492" r:id="rId28"/>
    <p:sldId id="493" r:id="rId29"/>
    <p:sldId id="494" r:id="rId30"/>
    <p:sldId id="495" r:id="rId31"/>
    <p:sldId id="291"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8"/>
    <p:restoredTop sz="94694"/>
  </p:normalViewPr>
  <p:slideViewPr>
    <p:cSldViewPr>
      <p:cViewPr varScale="1">
        <p:scale>
          <a:sx n="94" d="100"/>
          <a:sy n="94" d="100"/>
        </p:scale>
        <p:origin x="1792" y="184"/>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12/6/19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12/6/19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8D0949CF-C63A-0B41-BD36-C5BEA3590B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C0829A6-C85C-E544-9968-687C4C5BE8E5}"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24578" name="Rectangle 2">
            <a:extLst>
              <a:ext uri="{FF2B5EF4-FFF2-40B4-BE49-F238E27FC236}">
                <a16:creationId xmlns:a16="http://schemas.microsoft.com/office/drawing/2014/main" id="{6F7A264A-7F3B-F84B-B417-D366408AC1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DAB73AE8-CCCF-4240-B1E9-0D02E0AED8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tLang="en-US"/>
          </a:p>
        </p:txBody>
      </p:sp>
    </p:spTree>
    <p:extLst>
      <p:ext uri="{BB962C8B-B14F-4D97-AF65-F5344CB8AC3E}">
        <p14:creationId xmlns:p14="http://schemas.microsoft.com/office/powerpoint/2010/main" val="173708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4DB03F40-5B11-9640-83C5-A516983728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Rectangle 3">
            <a:extLst>
              <a:ext uri="{FF2B5EF4-FFF2-40B4-BE49-F238E27FC236}">
                <a16:creationId xmlns:a16="http://schemas.microsoft.com/office/drawing/2014/main" id="{BE40F880-5C41-6244-B19D-82D6402AB8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Figure 11.17</a:t>
            </a:r>
          </a:p>
        </p:txBody>
      </p:sp>
    </p:spTree>
    <p:extLst>
      <p:ext uri="{BB962C8B-B14F-4D97-AF65-F5344CB8AC3E}">
        <p14:creationId xmlns:p14="http://schemas.microsoft.com/office/powerpoint/2010/main" val="297992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3CEE8EED-82F3-944A-9277-EE5502720D7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39F1810C-F239-834B-A950-AEE2C36D274D}" type="slidenum">
              <a:rPr lang="en-US" altLang="en-US"/>
              <a:pPr algn="r" eaLnBrk="1" hangingPunct="1">
                <a:spcBef>
                  <a:spcPct val="0"/>
                </a:spcBef>
              </a:pPr>
              <a:t>32</a:t>
            </a:fld>
            <a:endParaRPr lang="en-US" altLang="en-US"/>
          </a:p>
        </p:txBody>
      </p:sp>
      <p:sp>
        <p:nvSpPr>
          <p:cNvPr id="44034" name="Rectangle 2">
            <a:extLst>
              <a:ext uri="{FF2B5EF4-FFF2-40B4-BE49-F238E27FC236}">
                <a16:creationId xmlns:a16="http://schemas.microsoft.com/office/drawing/2014/main" id="{6F34FCF0-7991-AF45-B4C6-0D3136CB1C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7F4E2B8F-86F4-644E-8E51-BC199F02AC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 </a:t>
            </a:r>
            <a:r>
              <a:rPr lang="en-US" altLang="en-US"/>
              <a:t>Flow of genetic information encoded in DNA to messenger RNA to protein.</a:t>
            </a:r>
            <a:endParaRPr lang="en-GB" altLang="en-US"/>
          </a:p>
        </p:txBody>
      </p:sp>
    </p:spTree>
    <p:extLst>
      <p:ext uri="{BB962C8B-B14F-4D97-AF65-F5344CB8AC3E}">
        <p14:creationId xmlns:p14="http://schemas.microsoft.com/office/powerpoint/2010/main" val="151165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BF9A0184-E313-2C4A-B2A4-FF050850D15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C514F1A3-27C7-E742-9AD4-37CE5CF4620E}" type="slidenum">
              <a:rPr lang="en-US" altLang="en-US"/>
              <a:pPr algn="r" eaLnBrk="1" hangingPunct="1">
                <a:spcBef>
                  <a:spcPct val="0"/>
                </a:spcBef>
              </a:pPr>
              <a:t>33</a:t>
            </a:fld>
            <a:endParaRPr lang="en-US" altLang="en-US"/>
          </a:p>
        </p:txBody>
      </p:sp>
      <p:sp>
        <p:nvSpPr>
          <p:cNvPr id="46082" name="Rectangle 2">
            <a:extLst>
              <a:ext uri="{FF2B5EF4-FFF2-40B4-BE49-F238E27FC236}">
                <a16:creationId xmlns:a16="http://schemas.microsoft.com/office/drawing/2014/main" id="{E1E796B3-0FC7-1844-8F76-8E65DF9089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1225EA02-6D50-9947-BC4A-3C656BF318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 </a:t>
            </a:r>
            <a:r>
              <a:rPr lang="en-US" altLang="en-US"/>
              <a:t>Flow of genetic information encoded in DNA to messenger RNA to protein.</a:t>
            </a:r>
            <a:endParaRPr lang="en-GB" altLang="en-US"/>
          </a:p>
        </p:txBody>
      </p:sp>
    </p:spTree>
    <p:extLst>
      <p:ext uri="{BB962C8B-B14F-4D97-AF65-F5344CB8AC3E}">
        <p14:creationId xmlns:p14="http://schemas.microsoft.com/office/powerpoint/2010/main" val="93557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BC861E6-0ED7-0742-824C-EAF593551D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9548E2-DE8D-0041-B78A-EDF5C9D253F6}"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
        <p:nvSpPr>
          <p:cNvPr id="28674" name="Rectangle 2">
            <a:extLst>
              <a:ext uri="{FF2B5EF4-FFF2-40B4-BE49-F238E27FC236}">
                <a16:creationId xmlns:a16="http://schemas.microsoft.com/office/drawing/2014/main" id="{96D6C4E5-42CF-5946-B6A8-E0C091BFF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FD17F74F-763C-9145-99A3-B6D2AF57DA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11-11 Opposite polarity of DNA synthesis along the two strands, necessary because the two strands of DNA run antiparallel to one another and DNA polymerase III synthesizes only in one direction ( to ). On the lagging strand, synthesis must be discontinuous, resulting in the production of Okazaki fragments. On the leading strand, synthesis is continuous. RNA primers are used to initiate synthesis on both strands.</a:t>
            </a:r>
            <a:endParaRPr lang="it-IT" altLang="en-US"/>
          </a:p>
        </p:txBody>
      </p:sp>
    </p:spTree>
    <p:extLst>
      <p:ext uri="{BB962C8B-B14F-4D97-AF65-F5344CB8AC3E}">
        <p14:creationId xmlns:p14="http://schemas.microsoft.com/office/powerpoint/2010/main" val="27517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5DF29F6D-E216-704B-A5DE-97CED591E6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A1CB67-5DB6-7D44-88B7-DB9BA3B737A3}"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33794" name="Rectangle 2">
            <a:extLst>
              <a:ext uri="{FF2B5EF4-FFF2-40B4-BE49-F238E27FC236}">
                <a16:creationId xmlns:a16="http://schemas.microsoft.com/office/drawing/2014/main" id="{EBA545DA-F24A-B94D-BD3B-70981970B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BECC0804-A695-7D40-A3E0-D705B2FAE0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11-12 </a:t>
            </a:r>
            <a:r>
              <a:rPr lang="en-US" altLang="en-US"/>
              <a:t>Illustration of how concurrent DNA synthesis may be achieved on both the leading and lagging strands at a single replication fork. The lagging template strand is </a:t>
            </a:r>
            <a:r>
              <a:rPr lang="ja-JP" altLang="en-US"/>
              <a:t>“</a:t>
            </a:r>
            <a:r>
              <a:rPr lang="en-US" altLang="ja-JP"/>
              <a:t>looped</a:t>
            </a:r>
            <a:r>
              <a:rPr lang="ja-JP" altLang="en-US"/>
              <a:t>”</a:t>
            </a:r>
            <a:r>
              <a:rPr lang="en-US" altLang="ja-JP"/>
              <a:t> in order to invert the physical direction of synthesis, but not the biochemical direction. The enzyme functions as a dimer, with each core enzyme achieving synthesis on one or the other strand.</a:t>
            </a:r>
            <a:endParaRPr lang="it-IT" altLang="en-US"/>
          </a:p>
        </p:txBody>
      </p:sp>
    </p:spTree>
    <p:extLst>
      <p:ext uri="{BB962C8B-B14F-4D97-AF65-F5344CB8AC3E}">
        <p14:creationId xmlns:p14="http://schemas.microsoft.com/office/powerpoint/2010/main" val="55194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AF100ED-C8E2-F747-865A-A9342BB9E09F}"/>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0BA0D5C7-0A3B-B646-B456-1F136FBC853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11-4  Some of the </a:t>
            </a:r>
            <a:r>
              <a:rPr lang="en-US" altLang="en-US" i="1"/>
              <a:t>E. coli</a:t>
            </a:r>
            <a:r>
              <a:rPr lang="en-US" altLang="en-US"/>
              <a:t> Genes Having a Role in Replication</a:t>
            </a:r>
            <a:endParaRPr lang="it-IT" altLang="en-US"/>
          </a:p>
        </p:txBody>
      </p:sp>
    </p:spTree>
    <p:extLst>
      <p:ext uri="{BB962C8B-B14F-4D97-AF65-F5344CB8AC3E}">
        <p14:creationId xmlns:p14="http://schemas.microsoft.com/office/powerpoint/2010/main" val="248249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E5C8AB9-7D3A-B045-84C2-B5326E2A46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9FD69C-D214-7C42-A408-DF6208E1AFBF}"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35842" name="Rectangle 2">
            <a:extLst>
              <a:ext uri="{FF2B5EF4-FFF2-40B4-BE49-F238E27FC236}">
                <a16:creationId xmlns:a16="http://schemas.microsoft.com/office/drawing/2014/main" id="{576F6BF5-7311-DD46-9F0F-145F363AAD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8C34A296-5FC5-0A4D-B447-D22B298D9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11-13 </a:t>
            </a:r>
            <a:r>
              <a:rPr lang="en-US" altLang="en-US"/>
              <a:t>Summary of DNA synthesis at a single replication fork. Various enzymes and proteins essential to the process are shown.</a:t>
            </a:r>
            <a:endParaRPr lang="it-IT" altLang="en-US"/>
          </a:p>
        </p:txBody>
      </p:sp>
    </p:spTree>
    <p:extLst>
      <p:ext uri="{BB962C8B-B14F-4D97-AF65-F5344CB8AC3E}">
        <p14:creationId xmlns:p14="http://schemas.microsoft.com/office/powerpoint/2010/main" val="19257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A668A1A0-1B7D-2046-A31D-94A9CE4512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Rectangle 3">
            <a:extLst>
              <a:ext uri="{FF2B5EF4-FFF2-40B4-BE49-F238E27FC236}">
                <a16:creationId xmlns:a16="http://schemas.microsoft.com/office/drawing/2014/main" id="{6EE8D56B-6091-8B40-91CF-7C2081F07D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Chapter 11 Opener</a:t>
            </a:r>
          </a:p>
        </p:txBody>
      </p:sp>
    </p:spTree>
    <p:extLst>
      <p:ext uri="{BB962C8B-B14F-4D97-AF65-F5344CB8AC3E}">
        <p14:creationId xmlns:p14="http://schemas.microsoft.com/office/powerpoint/2010/main" val="337581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D3EA805-0B41-B244-87DC-7F6CF648E6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Rectangle 3">
            <a:extLst>
              <a:ext uri="{FF2B5EF4-FFF2-40B4-BE49-F238E27FC236}">
                <a16:creationId xmlns:a16="http://schemas.microsoft.com/office/drawing/2014/main" id="{D2B1DF04-8A4A-F442-B7C5-4900D4116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Arial" panose="020B0604020202020204" pitchFamily="34" charset="0"/>
              </a:rPr>
              <a:t>Figure 11.14</a:t>
            </a:r>
          </a:p>
        </p:txBody>
      </p:sp>
    </p:spTree>
    <p:extLst>
      <p:ext uri="{BB962C8B-B14F-4D97-AF65-F5344CB8AC3E}">
        <p14:creationId xmlns:p14="http://schemas.microsoft.com/office/powerpoint/2010/main" val="1399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B576009-D8DF-E24F-AF4A-B29BDB66468E}"/>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Rectangle 3">
            <a:extLst>
              <a:ext uri="{FF2B5EF4-FFF2-40B4-BE49-F238E27FC236}">
                <a16:creationId xmlns:a16="http://schemas.microsoft.com/office/drawing/2014/main" id="{0AD1C7C6-6F77-4D4A-ADF9-01A5235A7E4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11-16 </a:t>
            </a:r>
            <a:r>
              <a:rPr lang="en-US" altLang="en-US"/>
              <a:t>Diagram illustrating the difficulty encountered during the replication of the ends of linear chromosomes. A gap (- -b- -) is left following synthesis on the lagging strand.</a:t>
            </a:r>
            <a:endParaRPr lang="it-IT" altLang="en-US"/>
          </a:p>
        </p:txBody>
      </p:sp>
    </p:spTree>
    <p:extLst>
      <p:ext uri="{BB962C8B-B14F-4D97-AF65-F5344CB8AC3E}">
        <p14:creationId xmlns:p14="http://schemas.microsoft.com/office/powerpoint/2010/main" val="70860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6D9FC4C-3C61-0242-B61C-DC9E22EB7683}"/>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Rectangle 3">
            <a:extLst>
              <a:ext uri="{FF2B5EF4-FFF2-40B4-BE49-F238E27FC236}">
                <a16:creationId xmlns:a16="http://schemas.microsoft.com/office/drawing/2014/main" id="{404B1776-3F10-9947-9F20-018C680BFB5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11-16 </a:t>
            </a:r>
            <a:r>
              <a:rPr lang="en-US" altLang="en-US"/>
              <a:t>Diagram illustrating the difficulty encountered during the replication of the ends of linear chromosomes. A gap (- -b- -) is left following synthesis on the lagging strand.</a:t>
            </a:r>
            <a:endParaRPr lang="it-IT" altLang="en-US"/>
          </a:p>
        </p:txBody>
      </p:sp>
    </p:spTree>
    <p:extLst>
      <p:ext uri="{BB962C8B-B14F-4D97-AF65-F5344CB8AC3E}">
        <p14:creationId xmlns:p14="http://schemas.microsoft.com/office/powerpoint/2010/main" val="23330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12/6/19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12/6/19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12/6/19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12/6/19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12/6/19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12/6/19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12/6/19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wiley.com/college/pratt/0471393878/student/animations/dna_replication/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r>
              <a:rPr lang="en-US" altLang="en-US" dirty="0">
                <a:ea typeface="MS PGothic"/>
              </a:rPr>
              <a:t>Lecture 34</a:t>
            </a:r>
            <a:br>
              <a:rPr lang="en-US" altLang="en-US" dirty="0"/>
            </a:br>
            <a:r>
              <a:rPr lang="en-US" altLang="en-US" dirty="0">
                <a:ea typeface="MS PGothic"/>
              </a:rPr>
              <a:t>Dec. 6</a:t>
            </a:r>
            <a:r>
              <a:rPr lang="en-US" altLang="en-US" baseline="30000" dirty="0">
                <a:ea typeface="MS PGothic"/>
              </a:rPr>
              <a:t>th</a:t>
            </a:r>
            <a:r>
              <a:rPr lang="en-US" altLang="en-US" dirty="0">
                <a:ea typeface="MS PGothic"/>
              </a:rPr>
              <a:t>  , 2019</a:t>
            </a:r>
            <a:endParaRPr lang="en-US" dirty="0"/>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a:xfrm>
            <a:off x="152400" y="1600200"/>
            <a:ext cx="8229600" cy="4983162"/>
          </a:xfrm>
        </p:spPr>
        <p:txBody>
          <a:bodyPr/>
          <a:lstStyle/>
          <a:p>
            <a:r>
              <a:rPr lang="en-US" dirty="0"/>
              <a:t>Exam 3 returned Friday if possible</a:t>
            </a:r>
          </a:p>
          <a:p>
            <a:r>
              <a:rPr lang="en-US" dirty="0"/>
              <a:t>GFP paper returned Monday</a:t>
            </a:r>
          </a:p>
          <a:p>
            <a:endParaRPr lang="en-US" dirty="0"/>
          </a:p>
          <a:p>
            <a:r>
              <a:rPr lang="en-US" dirty="0"/>
              <a:t>Great job in lab! </a:t>
            </a:r>
          </a:p>
          <a:p>
            <a:r>
              <a:rPr lang="en-US" dirty="0"/>
              <a:t>Exam 4 next Friday—Dec. 13</a:t>
            </a:r>
            <a:r>
              <a:rPr lang="en-US" baseline="30000" dirty="0"/>
              <a:t>th</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0974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B0CFED18-DA24-4445-8360-7BF28E875861}"/>
              </a:ext>
            </a:extLst>
          </p:cNvPr>
          <p:cNvSpPr>
            <a:spLocks noGrp="1"/>
          </p:cNvSpPr>
          <p:nvPr>
            <p:ph type="title"/>
          </p:nvPr>
        </p:nvSpPr>
        <p:spPr/>
        <p:txBody>
          <a:bodyPr>
            <a:normAutofit fontScale="90000"/>
          </a:bodyPr>
          <a:lstStyle/>
          <a:p>
            <a:pPr>
              <a:defRPr/>
            </a:pPr>
            <a:r>
              <a:rPr lang="en-US">
                <a:ea typeface="MS PGothic" charset="0"/>
              </a:rPr>
              <a:t>View this animation</a:t>
            </a:r>
            <a:br>
              <a:rPr lang="en-US">
                <a:ea typeface="MS PGothic" charset="0"/>
              </a:rPr>
            </a:br>
            <a:r>
              <a:rPr lang="en-US">
                <a:ea typeface="MS PGothic" charset="0"/>
              </a:rPr>
              <a:t>(also found on website)</a:t>
            </a:r>
          </a:p>
        </p:txBody>
      </p:sp>
      <p:sp>
        <p:nvSpPr>
          <p:cNvPr id="30722" name="Content Placeholder 2">
            <a:extLst>
              <a:ext uri="{FF2B5EF4-FFF2-40B4-BE49-F238E27FC236}">
                <a16:creationId xmlns:a16="http://schemas.microsoft.com/office/drawing/2014/main" id="{3A299912-1C7F-2048-9557-908EE6BBB7AF}"/>
              </a:ext>
            </a:extLst>
          </p:cNvPr>
          <p:cNvSpPr>
            <a:spLocks noGrp="1"/>
          </p:cNvSpPr>
          <p:nvPr>
            <p:ph idx="1"/>
          </p:nvPr>
        </p:nvSpPr>
        <p:spPr/>
        <p:txBody>
          <a:bodyPr/>
          <a:lstStyle/>
          <a:p>
            <a:r>
              <a:rPr lang="en-US" altLang="en-US" b="1">
                <a:hlinkClick r:id="rId2"/>
              </a:rPr>
              <a:t>http://www.wiley.com/college/pratt/0471393878/student/animations/dna_replication/index.html</a:t>
            </a:r>
            <a:endParaRPr lang="en-US" altLang="en-US" b="1"/>
          </a:p>
          <a:p>
            <a:endParaRPr lang="en-US" altLang="en-US" b="1"/>
          </a:p>
          <a:p>
            <a:endParaRPr lang="en-US" altLang="en-US" b="1"/>
          </a:p>
          <a:p>
            <a:r>
              <a:rPr lang="en-US" altLang="en-US" b="1"/>
              <a:t>It is an excellent review!!!!! </a:t>
            </a:r>
            <a:endParaRPr lang="en-US" altLang="en-US"/>
          </a:p>
        </p:txBody>
      </p:sp>
    </p:spTree>
    <p:extLst>
      <p:ext uri="{BB962C8B-B14F-4D97-AF65-F5344CB8AC3E}">
        <p14:creationId xmlns:p14="http://schemas.microsoft.com/office/powerpoint/2010/main" val="3477054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AA4F436C-26E4-B745-ABA7-5359911A047A}"/>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9924BD29-30C7-E248-B9F1-AF78865558D7}"/>
              </a:ext>
            </a:extLst>
          </p:cNvPr>
          <p:cNvSpPr>
            <a:spLocks noGrp="1"/>
          </p:cNvSpPr>
          <p:nvPr>
            <p:ph idx="1"/>
          </p:nvPr>
        </p:nvSpPr>
        <p:spPr/>
        <p:txBody>
          <a:bodyPr/>
          <a:lstStyle/>
          <a:p>
            <a:r>
              <a:rPr lang="en-US" altLang="en-US"/>
              <a:t>Let’s look closer at one replication fork.  Recall both strands are being copied simultaneously and the polymerase enzymes are moving in one overall direction.</a:t>
            </a:r>
          </a:p>
          <a:p>
            <a:endParaRPr lang="en-US" altLang="en-US"/>
          </a:p>
          <a:p>
            <a:r>
              <a:rPr lang="en-US" altLang="en-US"/>
              <a:t>Current model for how this might work.</a:t>
            </a:r>
          </a:p>
        </p:txBody>
      </p:sp>
    </p:spTree>
    <p:extLst>
      <p:ext uri="{BB962C8B-B14F-4D97-AF65-F5344CB8AC3E}">
        <p14:creationId xmlns:p14="http://schemas.microsoft.com/office/powerpoint/2010/main" val="37075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9">
            <a:extLst>
              <a:ext uri="{FF2B5EF4-FFF2-40B4-BE49-F238E27FC236}">
                <a16:creationId xmlns:a16="http://schemas.microsoft.com/office/drawing/2014/main" id="{9BF4D0A1-5802-E047-93D0-D4A2A86B2418}"/>
              </a:ext>
            </a:extLst>
          </p:cNvPr>
          <p:cNvSpPr>
            <a:spLocks noGrp="1"/>
          </p:cNvSpPr>
          <p:nvPr>
            <p:ph type="body" idx="1"/>
          </p:nvPr>
        </p:nvSpPr>
        <p:spPr/>
        <p:txBody>
          <a:bodyPr/>
          <a:lstStyle/>
          <a:p>
            <a:pPr>
              <a:buFontTx/>
              <a:buNone/>
            </a:pPr>
            <a:endParaRPr lang="en-US" altLang="en-US"/>
          </a:p>
          <a:p>
            <a:pPr lvl="1">
              <a:buFontTx/>
              <a:buNone/>
            </a:pPr>
            <a:endParaRPr lang="en-US" altLang="en-US"/>
          </a:p>
        </p:txBody>
      </p:sp>
      <p:sp>
        <p:nvSpPr>
          <p:cNvPr id="32770" name="Text Box 10">
            <a:extLst>
              <a:ext uri="{FF2B5EF4-FFF2-40B4-BE49-F238E27FC236}">
                <a16:creationId xmlns:a16="http://schemas.microsoft.com/office/drawing/2014/main" id="{2E7C531E-84DC-AE46-B2D3-407C5E7B923A}"/>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11.12</a:t>
            </a:r>
          </a:p>
        </p:txBody>
      </p:sp>
      <p:pic>
        <p:nvPicPr>
          <p:cNvPr id="32771" name="Picture 11">
            <a:extLst>
              <a:ext uri="{FF2B5EF4-FFF2-40B4-BE49-F238E27FC236}">
                <a16:creationId xmlns:a16="http://schemas.microsoft.com/office/drawing/2014/main" id="{A40C9ACC-4A6D-A846-B751-3BB37213A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120"/>
          <a:stretch>
            <a:fillRect/>
          </a:stretch>
        </p:blipFill>
        <p:spPr bwMode="auto">
          <a:xfrm>
            <a:off x="1379538" y="2398713"/>
            <a:ext cx="63849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66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a:extLst>
              <a:ext uri="{FF2B5EF4-FFF2-40B4-BE49-F238E27FC236}">
                <a16:creationId xmlns:a16="http://schemas.microsoft.com/office/drawing/2014/main" id="{AE2DC9AD-6A24-0847-9E48-6A64946F292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Table 11.4</a:t>
            </a:r>
          </a:p>
        </p:txBody>
      </p:sp>
      <p:pic>
        <p:nvPicPr>
          <p:cNvPr id="79874" name="Picture 3">
            <a:extLst>
              <a:ext uri="{FF2B5EF4-FFF2-40B4-BE49-F238E27FC236}">
                <a16:creationId xmlns:a16="http://schemas.microsoft.com/office/drawing/2014/main" id="{6F883FD6-C21C-884A-A2DC-5105A0DD4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19"/>
          <a:stretch>
            <a:fillRect/>
          </a:stretch>
        </p:blipFill>
        <p:spPr bwMode="auto">
          <a:xfrm>
            <a:off x="536859" y="1190624"/>
            <a:ext cx="7238716"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5" name="Group 8">
            <a:extLst>
              <a:ext uri="{FF2B5EF4-FFF2-40B4-BE49-F238E27FC236}">
                <a16:creationId xmlns:a16="http://schemas.microsoft.com/office/drawing/2014/main" id="{AEC540C3-DF75-7746-A730-DCA2D498C065}"/>
              </a:ext>
            </a:extLst>
          </p:cNvPr>
          <p:cNvGrpSpPr>
            <a:grpSpLocks/>
          </p:cNvGrpSpPr>
          <p:nvPr/>
        </p:nvGrpSpPr>
        <p:grpSpPr bwMode="auto">
          <a:xfrm>
            <a:off x="6457950" y="3429000"/>
            <a:ext cx="400050" cy="1943100"/>
            <a:chOff x="4464" y="2160"/>
            <a:chExt cx="336" cy="1632"/>
          </a:xfrm>
        </p:grpSpPr>
        <p:sp>
          <p:nvSpPr>
            <p:cNvPr id="79877" name="Line 4">
              <a:extLst>
                <a:ext uri="{FF2B5EF4-FFF2-40B4-BE49-F238E27FC236}">
                  <a16:creationId xmlns:a16="http://schemas.microsoft.com/office/drawing/2014/main" id="{BE7E2BFC-8719-3641-A1CC-0FB0CC6FD7F8}"/>
                </a:ext>
              </a:extLst>
            </p:cNvPr>
            <p:cNvSpPr>
              <a:spLocks noChangeShapeType="1"/>
            </p:cNvSpPr>
            <p:nvPr/>
          </p:nvSpPr>
          <p:spPr bwMode="auto">
            <a:xfrm>
              <a:off x="4800" y="2160"/>
              <a:ext cx="0" cy="16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8" name="Line 6">
              <a:extLst>
                <a:ext uri="{FF2B5EF4-FFF2-40B4-BE49-F238E27FC236}">
                  <a16:creationId xmlns:a16="http://schemas.microsoft.com/office/drawing/2014/main" id="{CCFBFC14-37F0-6148-BE5D-2E413228F181}"/>
                </a:ext>
              </a:extLst>
            </p:cNvPr>
            <p:cNvSpPr>
              <a:spLocks noChangeShapeType="1"/>
            </p:cNvSpPr>
            <p:nvPr/>
          </p:nvSpPr>
          <p:spPr bwMode="auto">
            <a:xfrm>
              <a:off x="4464" y="216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7">
              <a:extLst>
                <a:ext uri="{FF2B5EF4-FFF2-40B4-BE49-F238E27FC236}">
                  <a16:creationId xmlns:a16="http://schemas.microsoft.com/office/drawing/2014/main" id="{58D8AE6E-E566-0F4B-A061-FCD5055A872C}"/>
                </a:ext>
              </a:extLst>
            </p:cNvPr>
            <p:cNvSpPr>
              <a:spLocks noChangeShapeType="1"/>
            </p:cNvSpPr>
            <p:nvPr/>
          </p:nvSpPr>
          <p:spPr bwMode="auto">
            <a:xfrm>
              <a:off x="4464" y="3792"/>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5" name="Text Box 9">
            <a:extLst>
              <a:ext uri="{FF2B5EF4-FFF2-40B4-BE49-F238E27FC236}">
                <a16:creationId xmlns:a16="http://schemas.microsoft.com/office/drawing/2014/main" id="{57E94FA3-1CFB-8A4E-982E-8AEF639D3238}"/>
              </a:ext>
            </a:extLst>
          </p:cNvPr>
          <p:cNvSpPr txBox="1">
            <a:spLocks noChangeArrowheads="1"/>
          </p:cNvSpPr>
          <p:nvPr/>
        </p:nvSpPr>
        <p:spPr bwMode="auto">
          <a:xfrm rot="5400000">
            <a:off x="6463507" y="4221956"/>
            <a:ext cx="1543050"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defRPr/>
            </a:pPr>
            <a:r>
              <a:rPr lang="en-US" sz="1350" b="1">
                <a:latin typeface="Arial" charset="0"/>
              </a:rPr>
              <a:t>Helper proteins</a:t>
            </a:r>
          </a:p>
        </p:txBody>
      </p:sp>
      <p:sp>
        <p:nvSpPr>
          <p:cNvPr id="2" name="Title 1">
            <a:extLst>
              <a:ext uri="{FF2B5EF4-FFF2-40B4-BE49-F238E27FC236}">
                <a16:creationId xmlns:a16="http://schemas.microsoft.com/office/drawing/2014/main" id="{06778A92-AA09-AA4A-B861-F541CBB685E3}"/>
              </a:ext>
            </a:extLst>
          </p:cNvPr>
          <p:cNvSpPr>
            <a:spLocks noGrp="1"/>
          </p:cNvSpPr>
          <p:nvPr>
            <p:ph type="title"/>
          </p:nvPr>
        </p:nvSpPr>
        <p:spPr/>
        <p:txBody>
          <a:bodyPr/>
          <a:lstStyle/>
          <a:p>
            <a:r>
              <a:rPr lang="en-US" altLang="en-US" dirty="0"/>
              <a:t>DNA polymerase must have many helper proteins…</a:t>
            </a:r>
            <a:endParaRPr lang="en-US" dirty="0"/>
          </a:p>
        </p:txBody>
      </p:sp>
      <p:sp>
        <p:nvSpPr>
          <p:cNvPr id="3" name="Content Placeholder 2">
            <a:extLst>
              <a:ext uri="{FF2B5EF4-FFF2-40B4-BE49-F238E27FC236}">
                <a16:creationId xmlns:a16="http://schemas.microsoft.com/office/drawing/2014/main" id="{14CD8B47-5B95-FA46-A7F8-16869368568D}"/>
              </a:ext>
            </a:extLst>
          </p:cNvPr>
          <p:cNvSpPr>
            <a:spLocks noGrp="1"/>
          </p:cNvSpPr>
          <p:nvPr>
            <p:ph idx="1"/>
          </p:nvPr>
        </p:nvSpPr>
        <p:spPr>
          <a:xfrm>
            <a:off x="457200" y="1951037"/>
            <a:ext cx="8305800" cy="4632325"/>
          </a:xfrm>
        </p:spPr>
        <p:txBody>
          <a:bodyPr/>
          <a:lstStyle/>
          <a:p>
            <a:endParaRPr lang="en-US" dirty="0"/>
          </a:p>
        </p:txBody>
      </p:sp>
    </p:spTree>
    <p:extLst>
      <p:ext uri="{BB962C8B-B14F-4D97-AF65-F5344CB8AC3E}">
        <p14:creationId xmlns:p14="http://schemas.microsoft.com/office/powerpoint/2010/main" val="3538925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0">
            <a:extLst>
              <a:ext uri="{FF2B5EF4-FFF2-40B4-BE49-F238E27FC236}">
                <a16:creationId xmlns:a16="http://schemas.microsoft.com/office/drawing/2014/main" id="{E586BAAD-0F2C-4F4D-90D3-1FD7A0CEE4BA}"/>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11.13</a:t>
            </a:r>
          </a:p>
        </p:txBody>
      </p:sp>
      <p:pic>
        <p:nvPicPr>
          <p:cNvPr id="34818" name="Picture 12">
            <a:extLst>
              <a:ext uri="{FF2B5EF4-FFF2-40B4-BE49-F238E27FC236}">
                <a16:creationId xmlns:a16="http://schemas.microsoft.com/office/drawing/2014/main" id="{DF7C1DD8-828B-4449-B813-FC0345326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458"/>
          <a:stretch>
            <a:fillRect/>
          </a:stretch>
        </p:blipFill>
        <p:spPr bwMode="auto">
          <a:xfrm>
            <a:off x="1379538" y="2293938"/>
            <a:ext cx="63849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1">
            <a:extLst>
              <a:ext uri="{FF2B5EF4-FFF2-40B4-BE49-F238E27FC236}">
                <a16:creationId xmlns:a16="http://schemas.microsoft.com/office/drawing/2014/main" id="{AD65F67B-D72F-0E4F-B838-5F2F9FBDE407}"/>
              </a:ext>
            </a:extLst>
          </p:cNvPr>
          <p:cNvSpPr txBox="1">
            <a:spLocks noChangeArrowheads="1"/>
          </p:cNvSpPr>
          <p:nvPr/>
        </p:nvSpPr>
        <p:spPr bwMode="auto">
          <a:xfrm>
            <a:off x="1257300" y="971550"/>
            <a:ext cx="67437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700"/>
              <a:t>A more detailed look showing the relative positions of the helper proteins at a replication fork.  Study and re-sketch!</a:t>
            </a:r>
          </a:p>
        </p:txBody>
      </p:sp>
    </p:spTree>
    <p:extLst>
      <p:ext uri="{BB962C8B-B14F-4D97-AF65-F5344CB8AC3E}">
        <p14:creationId xmlns:p14="http://schemas.microsoft.com/office/powerpoint/2010/main" val="273054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a:extLst>
              <a:ext uri="{FF2B5EF4-FFF2-40B4-BE49-F238E27FC236}">
                <a16:creationId xmlns:a16="http://schemas.microsoft.com/office/drawing/2014/main" id="{657791F3-17BC-084B-A8D3-38AD65ACBD92}"/>
              </a:ext>
            </a:extLst>
          </p:cNvPr>
          <p:cNvPicPr>
            <a:picLocks noGrp="1" noChangeAspect="1" noChangeArrowheads="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185863" y="857250"/>
            <a:ext cx="67706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1">
            <a:extLst>
              <a:ext uri="{FF2B5EF4-FFF2-40B4-BE49-F238E27FC236}">
                <a16:creationId xmlns:a16="http://schemas.microsoft.com/office/drawing/2014/main" id="{F7351332-F316-3E4B-81DD-801CCB4BAAB6}"/>
              </a:ext>
            </a:extLst>
          </p:cNvPr>
          <p:cNvSpPr txBox="1">
            <a:spLocks noChangeArrowheads="1"/>
          </p:cNvSpPr>
          <p:nvPr/>
        </p:nvSpPr>
        <p:spPr bwMode="auto">
          <a:xfrm>
            <a:off x="2062163" y="1322388"/>
            <a:ext cx="4346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b="1">
                <a:solidFill>
                  <a:schemeClr val="bg1"/>
                </a:solidFill>
              </a:rPr>
              <a:t>An actual replication fork</a:t>
            </a:r>
          </a:p>
        </p:txBody>
      </p:sp>
    </p:spTree>
    <p:extLst>
      <p:ext uri="{BB962C8B-B14F-4D97-AF65-F5344CB8AC3E}">
        <p14:creationId xmlns:p14="http://schemas.microsoft.com/office/powerpoint/2010/main" val="40195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EA19742-5EEF-264C-B962-D916E5BB3C80}"/>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201EBBE4-9045-B345-BB4D-7DC515657534}"/>
              </a:ext>
            </a:extLst>
          </p:cNvPr>
          <p:cNvSpPr>
            <a:spLocks noGrp="1"/>
          </p:cNvSpPr>
          <p:nvPr>
            <p:ph idx="1"/>
          </p:nvPr>
        </p:nvSpPr>
        <p:spPr/>
        <p:txBody>
          <a:bodyPr/>
          <a:lstStyle/>
          <a:p>
            <a:r>
              <a:rPr lang="en-US" altLang="en-US"/>
              <a:t>Bacteria like </a:t>
            </a:r>
            <a:r>
              <a:rPr lang="en-US" altLang="en-US" i="1"/>
              <a:t>E. coli </a:t>
            </a:r>
            <a:r>
              <a:rPr lang="en-US" altLang="en-US"/>
              <a:t>have a single  origin of replication which creates one replication bubble which forms two replication forks. </a:t>
            </a:r>
          </a:p>
          <a:p>
            <a:endParaRPr lang="en-US" altLang="en-US"/>
          </a:p>
          <a:p>
            <a:r>
              <a:rPr lang="en-US" altLang="en-US"/>
              <a:t>This creates conditions in which leading and lagging strands are opposite in the 2 different replication forks. It saves time for replication! </a:t>
            </a:r>
          </a:p>
        </p:txBody>
      </p:sp>
    </p:spTree>
    <p:extLst>
      <p:ext uri="{BB962C8B-B14F-4D97-AF65-F5344CB8AC3E}">
        <p14:creationId xmlns:p14="http://schemas.microsoft.com/office/powerpoint/2010/main" val="34082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BB59C87-8C9F-9B43-AFFA-5F2612B9CC35}"/>
              </a:ext>
            </a:extLst>
          </p:cNvPr>
          <p:cNvSpPr>
            <a:spLocks noGrp="1"/>
          </p:cNvSpPr>
          <p:nvPr>
            <p:ph type="title"/>
          </p:nvPr>
        </p:nvSpPr>
        <p:spPr/>
        <p:txBody>
          <a:bodyPr/>
          <a:lstStyle/>
          <a:p>
            <a:r>
              <a:rPr lang="en-US" altLang="en-US"/>
              <a:t>Study this!</a:t>
            </a:r>
          </a:p>
        </p:txBody>
      </p:sp>
      <p:pic>
        <p:nvPicPr>
          <p:cNvPr id="39938" name="Content Placeholder 3">
            <a:extLst>
              <a:ext uri="{FF2B5EF4-FFF2-40B4-BE49-F238E27FC236}">
                <a16:creationId xmlns:a16="http://schemas.microsoft.com/office/drawing/2014/main" id="{076E377C-FD7B-E14B-AEB4-2982DC7938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4698" r="-34698"/>
          <a:stretch>
            <a:fillRect/>
          </a:stretch>
        </p:blipFill>
        <p:spPr/>
      </p:pic>
      <p:cxnSp>
        <p:nvCxnSpPr>
          <p:cNvPr id="5" name="Straight Connector 4">
            <a:extLst>
              <a:ext uri="{FF2B5EF4-FFF2-40B4-BE49-F238E27FC236}">
                <a16:creationId xmlns:a16="http://schemas.microsoft.com/office/drawing/2014/main" id="{83419226-8FBE-4745-A7DF-46DDF92FE8AD}"/>
              </a:ext>
            </a:extLst>
          </p:cNvPr>
          <p:cNvCxnSpPr/>
          <p:nvPr/>
        </p:nvCxnSpPr>
        <p:spPr>
          <a:xfrm flipH="1">
            <a:off x="4229100" y="1714500"/>
            <a:ext cx="914400" cy="377190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50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CEEC31BB-7114-BA4B-B18A-ABEC1531D590}"/>
              </a:ext>
            </a:extLst>
          </p:cNvPr>
          <p:cNvPicPr>
            <a:picLocks noGrp="1" noChangeAspect="1" noChangeArrowheads="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911475" y="2228850"/>
            <a:ext cx="508952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Box 1">
            <a:extLst>
              <a:ext uri="{FF2B5EF4-FFF2-40B4-BE49-F238E27FC236}">
                <a16:creationId xmlns:a16="http://schemas.microsoft.com/office/drawing/2014/main" id="{F6F142B2-E25F-B941-BE9B-502B41B699AB}"/>
              </a:ext>
            </a:extLst>
          </p:cNvPr>
          <p:cNvSpPr txBox="1">
            <a:spLocks noChangeArrowheads="1"/>
          </p:cNvSpPr>
          <p:nvPr/>
        </p:nvSpPr>
        <p:spPr bwMode="auto">
          <a:xfrm>
            <a:off x="914400" y="228600"/>
            <a:ext cx="6400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700" b="1"/>
              <a:t>Eukaryotic cells have linear chromosomes which have multiple ARS sequences.  Many replication bubbles form.  Each bubble makes 2 replication forks.</a:t>
            </a:r>
          </a:p>
        </p:txBody>
      </p:sp>
    </p:spTree>
    <p:extLst>
      <p:ext uri="{BB962C8B-B14F-4D97-AF65-F5344CB8AC3E}">
        <p14:creationId xmlns:p14="http://schemas.microsoft.com/office/powerpoint/2010/main" val="2459754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76E31E8A-1DA6-4B48-A8B7-73A7F46FC69C}"/>
              </a:ext>
            </a:extLst>
          </p:cNvPr>
          <p:cNvSpPr>
            <a:spLocks noGrp="1"/>
          </p:cNvSpPr>
          <p:nvPr>
            <p:ph type="title"/>
          </p:nvPr>
        </p:nvSpPr>
        <p:spPr/>
        <p:txBody>
          <a:bodyPr/>
          <a:lstStyle/>
          <a:p>
            <a:r>
              <a:rPr lang="en-US" altLang="en-US"/>
              <a:t>Discontinuous replication…more detail</a:t>
            </a:r>
            <a:r>
              <a:rPr lang="mr-IN" altLang="en-US"/>
              <a:t>…</a:t>
            </a:r>
            <a:r>
              <a:rPr lang="en-US" altLang="en-US"/>
              <a:t>.</a:t>
            </a:r>
          </a:p>
        </p:txBody>
      </p:sp>
      <p:sp>
        <p:nvSpPr>
          <p:cNvPr id="25602" name="Rectangle 3">
            <a:extLst>
              <a:ext uri="{FF2B5EF4-FFF2-40B4-BE49-F238E27FC236}">
                <a16:creationId xmlns:a16="http://schemas.microsoft.com/office/drawing/2014/main" id="{D060452E-7903-CD41-9213-37340A17EAB5}"/>
              </a:ext>
            </a:extLst>
          </p:cNvPr>
          <p:cNvSpPr>
            <a:spLocks noGrp="1"/>
          </p:cNvSpPr>
          <p:nvPr>
            <p:ph type="body" idx="1"/>
          </p:nvPr>
        </p:nvSpPr>
        <p:spPr/>
        <p:txBody>
          <a:bodyPr/>
          <a:lstStyle/>
          <a:p>
            <a:r>
              <a:rPr lang="en-US" altLang="en-US" dirty="0"/>
              <a:t>Obviously the lagging strand cannot be left as small unlinked fragments of DNA (with bits of RNA left from the primers).</a:t>
            </a:r>
          </a:p>
          <a:p>
            <a:endParaRPr lang="en-US" altLang="en-US" dirty="0"/>
          </a:p>
          <a:p>
            <a:pPr lvl="1"/>
            <a:r>
              <a:rPr lang="en-US" altLang="en-US" dirty="0"/>
              <a:t>In </a:t>
            </a:r>
            <a:r>
              <a:rPr lang="en-US" altLang="en-US" i="1" dirty="0"/>
              <a:t>E. coli </a:t>
            </a:r>
            <a:r>
              <a:rPr lang="en-US" altLang="en-US" dirty="0"/>
              <a:t>the primary role of DNA polymerase I (or </a:t>
            </a:r>
            <a:r>
              <a:rPr lang="en-US" altLang="en-US" dirty="0" err="1"/>
              <a:t>Rnase</a:t>
            </a:r>
            <a:r>
              <a:rPr lang="en-US" altLang="en-US" dirty="0"/>
              <a:t> H in eukaryotes) is the removal of RNA primers and simultaneous replacement with DNA.</a:t>
            </a:r>
          </a:p>
        </p:txBody>
      </p:sp>
    </p:spTree>
    <p:extLst>
      <p:ext uri="{BB962C8B-B14F-4D97-AF65-F5344CB8AC3E}">
        <p14:creationId xmlns:p14="http://schemas.microsoft.com/office/powerpoint/2010/main" val="235801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14EE2DD-C144-634D-8B16-5D1722ACA063}"/>
              </a:ext>
            </a:extLst>
          </p:cNvPr>
          <p:cNvSpPr>
            <a:spLocks noGrp="1"/>
          </p:cNvSpPr>
          <p:nvPr>
            <p:ph type="title" idx="4294967295"/>
          </p:nvPr>
        </p:nvSpPr>
        <p:spPr/>
        <p:txBody>
          <a:bodyPr/>
          <a:lstStyle/>
          <a:p>
            <a:pPr eaLnBrk="1" hangingPunct="1"/>
            <a:r>
              <a:rPr lang="en-US" altLang="en-US" dirty="0"/>
              <a:t>Where were we? </a:t>
            </a:r>
          </a:p>
        </p:txBody>
      </p:sp>
      <p:sp>
        <p:nvSpPr>
          <p:cNvPr id="32770" name="Content Placeholder 2">
            <a:extLst>
              <a:ext uri="{FF2B5EF4-FFF2-40B4-BE49-F238E27FC236}">
                <a16:creationId xmlns:a16="http://schemas.microsoft.com/office/drawing/2014/main" id="{D0163BC7-7DF1-3C4F-B916-C9E74DA3A8DD}"/>
              </a:ext>
            </a:extLst>
          </p:cNvPr>
          <p:cNvSpPr>
            <a:spLocks noGrp="1"/>
          </p:cNvSpPr>
          <p:nvPr>
            <p:ph idx="4294967295"/>
          </p:nvPr>
        </p:nvSpPr>
        <p:spPr/>
        <p:txBody>
          <a:bodyPr/>
          <a:lstStyle/>
          <a:p>
            <a:pPr eaLnBrk="1" hangingPunct="1"/>
            <a:r>
              <a:rPr lang="en-US" altLang="en-US" dirty="0"/>
              <a:t>DNA replication—Molecular details.</a:t>
            </a:r>
          </a:p>
          <a:p>
            <a:pPr lvl="1"/>
            <a:r>
              <a:rPr lang="en-US" altLang="en-US" dirty="0"/>
              <a:t>DNA polymerases—what do they do? What do they require? </a:t>
            </a:r>
          </a:p>
          <a:p>
            <a:pPr lvl="1"/>
            <a:endParaRPr lang="en-US" altLang="en-US" dirty="0"/>
          </a:p>
          <a:p>
            <a:pPr lvl="1"/>
            <a:endParaRPr lang="en-US" altLang="en-US" dirty="0"/>
          </a:p>
          <a:p>
            <a:pPr lvl="1"/>
            <a:r>
              <a:rPr lang="en-US" altLang="en-US" dirty="0"/>
              <a:t>Origins of replication/ARS sequences</a:t>
            </a:r>
          </a:p>
          <a:p>
            <a:pPr lvl="1"/>
            <a:endParaRPr lang="en-US" altLang="en-US" dirty="0"/>
          </a:p>
        </p:txBody>
      </p:sp>
    </p:spTree>
    <p:extLst>
      <p:ext uri="{BB962C8B-B14F-4D97-AF65-F5344CB8AC3E}">
        <p14:creationId xmlns:p14="http://schemas.microsoft.com/office/powerpoint/2010/main" val="214779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DAD899EE-4C1D-4541-BCF9-EDADA4C9377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US" altLang="en-US" sz="900" b="1">
                <a:solidFill>
                  <a:srgbClr val="D53D21"/>
                </a:solidFill>
                <a:latin typeface="Arial" panose="020B0604020202020204" pitchFamily="34" charset="0"/>
              </a:rPr>
              <a:t>Figure 11.16</a:t>
            </a:r>
          </a:p>
        </p:txBody>
      </p:sp>
      <p:pic>
        <p:nvPicPr>
          <p:cNvPr id="26626" name="Picture 3">
            <a:extLst>
              <a:ext uri="{FF2B5EF4-FFF2-40B4-BE49-F238E27FC236}">
                <a16:creationId xmlns:a16="http://schemas.microsoft.com/office/drawing/2014/main" id="{59ABA9D3-3DF4-D547-9C74-628F51B4B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970213" y="1112838"/>
            <a:ext cx="320357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val 4">
            <a:extLst>
              <a:ext uri="{FF2B5EF4-FFF2-40B4-BE49-F238E27FC236}">
                <a16:creationId xmlns:a16="http://schemas.microsoft.com/office/drawing/2014/main" id="{55D87C41-E9CD-8843-B0FD-58A93B26A515}"/>
              </a:ext>
            </a:extLst>
          </p:cNvPr>
          <p:cNvSpPr>
            <a:spLocks noChangeArrowheads="1"/>
          </p:cNvSpPr>
          <p:nvPr/>
        </p:nvSpPr>
        <p:spPr bwMode="auto">
          <a:xfrm>
            <a:off x="4057650" y="3429000"/>
            <a:ext cx="742950" cy="8572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6628" name="Oval 4">
            <a:extLst>
              <a:ext uri="{FF2B5EF4-FFF2-40B4-BE49-F238E27FC236}">
                <a16:creationId xmlns:a16="http://schemas.microsoft.com/office/drawing/2014/main" id="{8713A205-F0F6-7B4F-9CA1-FDF63BAA38D2}"/>
              </a:ext>
            </a:extLst>
          </p:cNvPr>
          <p:cNvSpPr>
            <a:spLocks noChangeArrowheads="1"/>
          </p:cNvSpPr>
          <p:nvPr/>
        </p:nvSpPr>
        <p:spPr bwMode="auto">
          <a:xfrm>
            <a:off x="3883025" y="2133600"/>
            <a:ext cx="742950" cy="8572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69652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A7C77394-D22C-8240-BAF0-41D44596C24E}"/>
              </a:ext>
            </a:extLst>
          </p:cNvPr>
          <p:cNvSpPr>
            <a:spLocks noGrp="1"/>
          </p:cNvSpPr>
          <p:nvPr>
            <p:ph type="title"/>
          </p:nvPr>
        </p:nvSpPr>
        <p:spPr/>
        <p:txBody>
          <a:bodyPr/>
          <a:lstStyle/>
          <a:p>
            <a:endParaRPr lang="en-US" altLang="en-US"/>
          </a:p>
        </p:txBody>
      </p:sp>
      <p:sp>
        <p:nvSpPr>
          <p:cNvPr id="28674" name="Content Placeholder 2">
            <a:extLst>
              <a:ext uri="{FF2B5EF4-FFF2-40B4-BE49-F238E27FC236}">
                <a16:creationId xmlns:a16="http://schemas.microsoft.com/office/drawing/2014/main" id="{044410AE-EDAD-0E42-BF2F-6087AE81C201}"/>
              </a:ext>
            </a:extLst>
          </p:cNvPr>
          <p:cNvSpPr>
            <a:spLocks noGrp="1"/>
          </p:cNvSpPr>
          <p:nvPr>
            <p:ph idx="1"/>
          </p:nvPr>
        </p:nvSpPr>
        <p:spPr/>
        <p:txBody>
          <a:bodyPr/>
          <a:lstStyle/>
          <a:p>
            <a:r>
              <a:rPr lang="en-US" altLang="en-US"/>
              <a:t>DNA polymerase I actually has dual activity.  It can digest RNA (so it is an Rnase) AND it can make DNA (so it is also a DNA polymerase).  </a:t>
            </a:r>
          </a:p>
          <a:p>
            <a:endParaRPr lang="en-US" altLang="en-US"/>
          </a:p>
          <a:p>
            <a:r>
              <a:rPr lang="en-US" altLang="en-US"/>
              <a:t>DNA polymerases are complexes of proteins with different activities---</a:t>
            </a:r>
          </a:p>
        </p:txBody>
      </p:sp>
    </p:spTree>
    <p:extLst>
      <p:ext uri="{BB962C8B-B14F-4D97-AF65-F5344CB8AC3E}">
        <p14:creationId xmlns:p14="http://schemas.microsoft.com/office/powerpoint/2010/main" val="391903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93445A1C-3FB3-014E-BB82-A24720917096}"/>
              </a:ext>
            </a:extLst>
          </p:cNvPr>
          <p:cNvSpPr>
            <a:spLocks noGrp="1"/>
          </p:cNvSpPr>
          <p:nvPr>
            <p:ph type="title"/>
          </p:nvPr>
        </p:nvSpPr>
        <p:spPr/>
        <p:txBody>
          <a:bodyPr/>
          <a:lstStyle/>
          <a:p>
            <a:endParaRPr lang="en-US" altLang="en-US"/>
          </a:p>
        </p:txBody>
      </p:sp>
      <p:sp>
        <p:nvSpPr>
          <p:cNvPr id="28674" name="Rectangle 3">
            <a:extLst>
              <a:ext uri="{FF2B5EF4-FFF2-40B4-BE49-F238E27FC236}">
                <a16:creationId xmlns:a16="http://schemas.microsoft.com/office/drawing/2014/main" id="{B296F018-C11A-2146-BFDF-14749D5B8C5B}"/>
              </a:ext>
            </a:extLst>
          </p:cNvPr>
          <p:cNvSpPr>
            <a:spLocks noGrp="1"/>
          </p:cNvSpPr>
          <p:nvPr>
            <p:ph type="body" idx="1"/>
          </p:nvPr>
        </p:nvSpPr>
        <p:spPr>
          <a:xfrm>
            <a:off x="381000" y="690563"/>
            <a:ext cx="8248650" cy="5329237"/>
          </a:xfrm>
        </p:spPr>
        <p:txBody>
          <a:bodyPr/>
          <a:lstStyle/>
          <a:p>
            <a:pPr>
              <a:defRPr/>
            </a:pPr>
            <a:r>
              <a:rPr lang="en-US" altLang="en-US" dirty="0"/>
              <a:t>DNA polymerase I extends the adjacent </a:t>
            </a:r>
            <a:r>
              <a:rPr lang="en-US" altLang="en-US" dirty="0" err="1"/>
              <a:t>Okasaki</a:t>
            </a:r>
            <a:r>
              <a:rPr lang="en-US" altLang="en-US" dirty="0"/>
              <a:t> fragment till bumps into the next one.  However, it   I cannot link the individual </a:t>
            </a:r>
            <a:r>
              <a:rPr lang="en-US" altLang="en-US" dirty="0" err="1"/>
              <a:t>Okasaki</a:t>
            </a:r>
            <a:r>
              <a:rPr lang="en-US" altLang="en-US" dirty="0"/>
              <a:t> fragments.</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Role of yet another helper protein called </a:t>
            </a:r>
            <a:r>
              <a:rPr lang="en-US" altLang="en-US" b="1" u="sng" dirty="0"/>
              <a:t>DNA</a:t>
            </a:r>
            <a:r>
              <a:rPr lang="en-US" altLang="en-US" dirty="0"/>
              <a:t> </a:t>
            </a:r>
            <a:r>
              <a:rPr lang="en-US" altLang="en-US" b="1" u="sng" dirty="0"/>
              <a:t>ligase.</a:t>
            </a:r>
          </a:p>
        </p:txBody>
      </p:sp>
      <p:sp>
        <p:nvSpPr>
          <p:cNvPr id="30723" name="Line 4">
            <a:extLst>
              <a:ext uri="{FF2B5EF4-FFF2-40B4-BE49-F238E27FC236}">
                <a16:creationId xmlns:a16="http://schemas.microsoft.com/office/drawing/2014/main" id="{FBFC0D7F-FD67-4146-85FA-8381F45D638E}"/>
              </a:ext>
            </a:extLst>
          </p:cNvPr>
          <p:cNvSpPr>
            <a:spLocks noChangeShapeType="1"/>
          </p:cNvSpPr>
          <p:nvPr/>
        </p:nvSpPr>
        <p:spPr bwMode="auto">
          <a:xfrm>
            <a:off x="2628900" y="4800600"/>
            <a:ext cx="1771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4" name="Line 5">
            <a:extLst>
              <a:ext uri="{FF2B5EF4-FFF2-40B4-BE49-F238E27FC236}">
                <a16:creationId xmlns:a16="http://schemas.microsoft.com/office/drawing/2014/main" id="{3BD53188-8A75-B742-99E8-D9D096FC23CC}"/>
              </a:ext>
            </a:extLst>
          </p:cNvPr>
          <p:cNvSpPr>
            <a:spLocks noChangeShapeType="1"/>
          </p:cNvSpPr>
          <p:nvPr/>
        </p:nvSpPr>
        <p:spPr bwMode="auto">
          <a:xfrm>
            <a:off x="4514850" y="4800600"/>
            <a:ext cx="1771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5" name="Text Box 6">
            <a:extLst>
              <a:ext uri="{FF2B5EF4-FFF2-40B4-BE49-F238E27FC236}">
                <a16:creationId xmlns:a16="http://schemas.microsoft.com/office/drawing/2014/main" id="{B33CCF2B-992B-C242-82D9-947ADB6507E4}"/>
              </a:ext>
            </a:extLst>
          </p:cNvPr>
          <p:cNvSpPr txBox="1">
            <a:spLocks noChangeArrowheads="1"/>
          </p:cNvSpPr>
          <p:nvPr/>
        </p:nvSpPr>
        <p:spPr bwMode="auto">
          <a:xfrm>
            <a:off x="2571750" y="5029200"/>
            <a:ext cx="177165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a:t>Okasaki fragment 1</a:t>
            </a:r>
          </a:p>
        </p:txBody>
      </p:sp>
      <p:sp>
        <p:nvSpPr>
          <p:cNvPr id="56326" name="Text Box 7">
            <a:extLst>
              <a:ext uri="{FF2B5EF4-FFF2-40B4-BE49-F238E27FC236}">
                <a16:creationId xmlns:a16="http://schemas.microsoft.com/office/drawing/2014/main" id="{64580E8F-DFE3-A441-BF17-A2E2310BA211}"/>
              </a:ext>
            </a:extLst>
          </p:cNvPr>
          <p:cNvSpPr txBox="1">
            <a:spLocks noChangeArrowheads="1"/>
          </p:cNvSpPr>
          <p:nvPr/>
        </p:nvSpPr>
        <p:spPr bwMode="auto">
          <a:xfrm>
            <a:off x="4629150" y="5029200"/>
            <a:ext cx="177165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a:t>Okasaki fragment 2</a:t>
            </a:r>
          </a:p>
        </p:txBody>
      </p:sp>
      <p:sp>
        <p:nvSpPr>
          <p:cNvPr id="30727" name="Line 8">
            <a:extLst>
              <a:ext uri="{FF2B5EF4-FFF2-40B4-BE49-F238E27FC236}">
                <a16:creationId xmlns:a16="http://schemas.microsoft.com/office/drawing/2014/main" id="{55ABD0F3-3078-F348-BAEA-5D9DA9C3FCBE}"/>
              </a:ext>
            </a:extLst>
          </p:cNvPr>
          <p:cNvSpPr>
            <a:spLocks noChangeShapeType="1"/>
          </p:cNvSpPr>
          <p:nvPr/>
        </p:nvSpPr>
        <p:spPr bwMode="auto">
          <a:xfrm>
            <a:off x="2571750" y="4514850"/>
            <a:ext cx="3657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Text Box 9">
            <a:extLst>
              <a:ext uri="{FF2B5EF4-FFF2-40B4-BE49-F238E27FC236}">
                <a16:creationId xmlns:a16="http://schemas.microsoft.com/office/drawing/2014/main" id="{2807606F-539D-304B-87E9-E55D89F333A0}"/>
              </a:ext>
            </a:extLst>
          </p:cNvPr>
          <p:cNvSpPr txBox="1">
            <a:spLocks noChangeArrowheads="1"/>
          </p:cNvSpPr>
          <p:nvPr/>
        </p:nvSpPr>
        <p:spPr bwMode="auto">
          <a:xfrm>
            <a:off x="3714750" y="4057650"/>
            <a:ext cx="2000250" cy="5080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a:t>Lagging strand template</a:t>
            </a:r>
          </a:p>
        </p:txBody>
      </p:sp>
      <p:sp>
        <p:nvSpPr>
          <p:cNvPr id="30729" name="Oval 10">
            <a:extLst>
              <a:ext uri="{FF2B5EF4-FFF2-40B4-BE49-F238E27FC236}">
                <a16:creationId xmlns:a16="http://schemas.microsoft.com/office/drawing/2014/main" id="{FDB78118-FFA7-E24B-B36B-AA507EF9ADD5}"/>
              </a:ext>
            </a:extLst>
          </p:cNvPr>
          <p:cNvSpPr>
            <a:spLocks noChangeArrowheads="1"/>
          </p:cNvSpPr>
          <p:nvPr/>
        </p:nvSpPr>
        <p:spPr bwMode="auto">
          <a:xfrm>
            <a:off x="4286250" y="4857750"/>
            <a:ext cx="285750" cy="400050"/>
          </a:xfrm>
          <a:prstGeom prst="ellipse">
            <a:avLst/>
          </a:prstGeom>
          <a:solidFill>
            <a:srgbClr val="92D05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6330" name="Text Box 11">
            <a:extLst>
              <a:ext uri="{FF2B5EF4-FFF2-40B4-BE49-F238E27FC236}">
                <a16:creationId xmlns:a16="http://schemas.microsoft.com/office/drawing/2014/main" id="{F9E591A1-F2C5-864C-B386-0D29C363EC05}"/>
              </a:ext>
            </a:extLst>
          </p:cNvPr>
          <p:cNvSpPr txBox="1">
            <a:spLocks noChangeArrowheads="1"/>
          </p:cNvSpPr>
          <p:nvPr/>
        </p:nvSpPr>
        <p:spPr bwMode="auto">
          <a:xfrm>
            <a:off x="3886200" y="5600700"/>
            <a:ext cx="377190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a:t>DNA ligase—makes the phosphodiester bond</a:t>
            </a:r>
          </a:p>
        </p:txBody>
      </p:sp>
      <p:sp>
        <p:nvSpPr>
          <p:cNvPr id="30731" name="Line 13">
            <a:extLst>
              <a:ext uri="{FF2B5EF4-FFF2-40B4-BE49-F238E27FC236}">
                <a16:creationId xmlns:a16="http://schemas.microsoft.com/office/drawing/2014/main" id="{71C8646D-FAF5-BA4B-8BEE-93240C7FCB2B}"/>
              </a:ext>
            </a:extLst>
          </p:cNvPr>
          <p:cNvSpPr>
            <a:spLocks noChangeShapeType="1"/>
          </p:cNvSpPr>
          <p:nvPr/>
        </p:nvSpPr>
        <p:spPr bwMode="auto">
          <a:xfrm flipH="1" flipV="1">
            <a:off x="4572000" y="5314950"/>
            <a:ext cx="114300" cy="34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58669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3E573E0-EDE8-474A-BD5E-4893C185FE56}"/>
              </a:ext>
            </a:extLst>
          </p:cNvPr>
          <p:cNvSpPr>
            <a:spLocks noGrp="1"/>
          </p:cNvSpPr>
          <p:nvPr>
            <p:ph type="title"/>
          </p:nvPr>
        </p:nvSpPr>
        <p:spPr/>
        <p:txBody>
          <a:bodyPr/>
          <a:lstStyle/>
          <a:p>
            <a:endParaRPr lang="en-US" altLang="en-US"/>
          </a:p>
        </p:txBody>
      </p:sp>
      <p:sp>
        <p:nvSpPr>
          <p:cNvPr id="31746" name="Rectangle 3">
            <a:extLst>
              <a:ext uri="{FF2B5EF4-FFF2-40B4-BE49-F238E27FC236}">
                <a16:creationId xmlns:a16="http://schemas.microsoft.com/office/drawing/2014/main" id="{062E84AE-D127-954E-9A37-A63C32ECB694}"/>
              </a:ext>
            </a:extLst>
          </p:cNvPr>
          <p:cNvSpPr>
            <a:spLocks noGrp="1"/>
          </p:cNvSpPr>
          <p:nvPr>
            <p:ph type="body" idx="1"/>
          </p:nvPr>
        </p:nvSpPr>
        <p:spPr>
          <a:xfrm>
            <a:off x="457200" y="2057400"/>
            <a:ext cx="8229600" cy="4495800"/>
          </a:xfrm>
        </p:spPr>
        <p:txBody>
          <a:bodyPr/>
          <a:lstStyle/>
          <a:p>
            <a:pPr>
              <a:lnSpc>
                <a:spcPct val="90000"/>
              </a:lnSpc>
            </a:pPr>
            <a:r>
              <a:rPr lang="en-US" altLang="en-US"/>
              <a:t>One final detail…</a:t>
            </a:r>
          </a:p>
          <a:p>
            <a:pPr lvl="1">
              <a:lnSpc>
                <a:spcPct val="90000"/>
              </a:lnSpc>
            </a:pPr>
            <a:r>
              <a:rPr lang="en-US" altLang="en-US"/>
              <a:t>All DNA polymerases can occasionally make mistakes when reading the DNA template.</a:t>
            </a:r>
          </a:p>
          <a:p>
            <a:pPr lvl="1">
              <a:lnSpc>
                <a:spcPct val="90000"/>
              </a:lnSpc>
              <a:buFont typeface="Arial" panose="020B0604020202020204" pitchFamily="34" charset="0"/>
              <a:buNone/>
            </a:pPr>
            <a:endParaRPr lang="en-US" altLang="en-US"/>
          </a:p>
          <a:p>
            <a:pPr lvl="1">
              <a:lnSpc>
                <a:spcPct val="90000"/>
              </a:lnSpc>
              <a:buFont typeface="Arial" panose="020B0604020202020204" pitchFamily="34" charset="0"/>
              <a:buNone/>
            </a:pPr>
            <a:r>
              <a:rPr lang="en-US" altLang="en-US"/>
              <a:t>3</a:t>
            </a:r>
            <a:r>
              <a:rPr lang="ja-JP" altLang="en-US"/>
              <a:t>’</a:t>
            </a:r>
            <a:r>
              <a:rPr lang="en-US" altLang="ja-JP"/>
              <a:t>AGCCTCGAACGGTAATT….(template)</a:t>
            </a:r>
          </a:p>
          <a:p>
            <a:pPr lvl="1">
              <a:lnSpc>
                <a:spcPct val="90000"/>
              </a:lnSpc>
              <a:buFont typeface="Arial" panose="020B0604020202020204" pitchFamily="34" charset="0"/>
              <a:buNone/>
            </a:pPr>
            <a:r>
              <a:rPr lang="en-US" altLang="en-US"/>
              <a:t>5</a:t>
            </a:r>
            <a:r>
              <a:rPr lang="ja-JP" altLang="en-US"/>
              <a:t>’</a:t>
            </a:r>
            <a:r>
              <a:rPr lang="en-US" altLang="ja-JP"/>
              <a:t>TCGGAGCTT</a:t>
            </a:r>
            <a:r>
              <a:rPr lang="en-US" altLang="ja-JP">
                <a:solidFill>
                  <a:srgbClr val="CC3300"/>
                </a:solidFill>
              </a:rPr>
              <a:t>A</a:t>
            </a:r>
          </a:p>
          <a:p>
            <a:pPr lvl="1">
              <a:lnSpc>
                <a:spcPct val="90000"/>
              </a:lnSpc>
              <a:buFont typeface="Arial" panose="020B0604020202020204" pitchFamily="34" charset="0"/>
              <a:buNone/>
            </a:pPr>
            <a:endParaRPr lang="en-US" altLang="en-US">
              <a:solidFill>
                <a:srgbClr val="CC3300"/>
              </a:solidFill>
            </a:endParaRPr>
          </a:p>
          <a:p>
            <a:pPr lvl="1">
              <a:lnSpc>
                <a:spcPct val="90000"/>
              </a:lnSpc>
              <a:buFont typeface="Arial" panose="020B0604020202020204" pitchFamily="34" charset="0"/>
              <a:buNone/>
            </a:pPr>
            <a:r>
              <a:rPr lang="en-US" altLang="en-US"/>
              <a:t>DNA polymerase III makes a mistake, adding A instead of G</a:t>
            </a:r>
          </a:p>
          <a:p>
            <a:pPr lvl="1">
              <a:lnSpc>
                <a:spcPct val="90000"/>
              </a:lnSpc>
              <a:buFont typeface="Arial" panose="020B0604020202020204" pitchFamily="34" charset="0"/>
              <a:buNone/>
            </a:pPr>
            <a:endParaRPr lang="en-US" altLang="en-US"/>
          </a:p>
        </p:txBody>
      </p:sp>
      <p:sp>
        <p:nvSpPr>
          <p:cNvPr id="31747" name="Oval 4">
            <a:extLst>
              <a:ext uri="{FF2B5EF4-FFF2-40B4-BE49-F238E27FC236}">
                <a16:creationId xmlns:a16="http://schemas.microsoft.com/office/drawing/2014/main" id="{B1C9803F-6606-454D-896B-AA6101E8877F}"/>
              </a:ext>
            </a:extLst>
          </p:cNvPr>
          <p:cNvSpPr>
            <a:spLocks noChangeArrowheads="1"/>
          </p:cNvSpPr>
          <p:nvPr/>
        </p:nvSpPr>
        <p:spPr bwMode="auto">
          <a:xfrm>
            <a:off x="3352800" y="4495800"/>
            <a:ext cx="742950" cy="400050"/>
          </a:xfrm>
          <a:prstGeom prst="ellipse">
            <a:avLst/>
          </a:prstGeom>
          <a:solidFill>
            <a:srgbClr val="CC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7348" name="Text Box 5">
            <a:extLst>
              <a:ext uri="{FF2B5EF4-FFF2-40B4-BE49-F238E27FC236}">
                <a16:creationId xmlns:a16="http://schemas.microsoft.com/office/drawing/2014/main" id="{3B11D5B5-64A2-334C-BBAD-2D68FDD33C62}"/>
              </a:ext>
            </a:extLst>
          </p:cNvPr>
          <p:cNvSpPr txBox="1">
            <a:spLocks noChangeArrowheads="1"/>
          </p:cNvSpPr>
          <p:nvPr/>
        </p:nvSpPr>
        <p:spPr bwMode="auto">
          <a:xfrm>
            <a:off x="3657600" y="4895850"/>
            <a:ext cx="222885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b="1" dirty="0"/>
              <a:t>DNA polymerase III</a:t>
            </a:r>
          </a:p>
        </p:txBody>
      </p:sp>
    </p:spTree>
    <p:extLst>
      <p:ext uri="{BB962C8B-B14F-4D97-AF65-F5344CB8AC3E}">
        <p14:creationId xmlns:p14="http://schemas.microsoft.com/office/powerpoint/2010/main" val="3990730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CE1AFBC-7D58-4443-9DC2-383513954AE0}"/>
              </a:ext>
            </a:extLst>
          </p:cNvPr>
          <p:cNvSpPr>
            <a:spLocks noGrp="1"/>
          </p:cNvSpPr>
          <p:nvPr>
            <p:ph type="title"/>
          </p:nvPr>
        </p:nvSpPr>
        <p:spPr/>
        <p:txBody>
          <a:bodyPr/>
          <a:lstStyle/>
          <a:p>
            <a:endParaRPr lang="en-US" altLang="en-US"/>
          </a:p>
        </p:txBody>
      </p:sp>
      <p:sp>
        <p:nvSpPr>
          <p:cNvPr id="32770" name="Rectangle 3">
            <a:extLst>
              <a:ext uri="{FF2B5EF4-FFF2-40B4-BE49-F238E27FC236}">
                <a16:creationId xmlns:a16="http://schemas.microsoft.com/office/drawing/2014/main" id="{E5E8F7F5-887C-5B4F-87CD-151BFFDC637D}"/>
              </a:ext>
            </a:extLst>
          </p:cNvPr>
          <p:cNvSpPr>
            <a:spLocks noGrp="1"/>
          </p:cNvSpPr>
          <p:nvPr>
            <p:ph type="body" idx="1"/>
          </p:nvPr>
        </p:nvSpPr>
        <p:spPr>
          <a:xfrm>
            <a:off x="304800" y="2057400"/>
            <a:ext cx="8686800" cy="4953000"/>
          </a:xfrm>
        </p:spPr>
        <p:txBody>
          <a:bodyPr/>
          <a:lstStyle/>
          <a:p>
            <a:r>
              <a:rPr lang="en-US" altLang="en-US"/>
              <a:t>DNA polymerase III has built-in proofreading and error correction activity.</a:t>
            </a:r>
          </a:p>
          <a:p>
            <a:pPr lvl="1"/>
            <a:endParaRPr lang="en-US" altLang="en-US"/>
          </a:p>
          <a:p>
            <a:pPr lvl="1">
              <a:buFont typeface="Arial" panose="020B0604020202020204" pitchFamily="34" charset="0"/>
              <a:buNone/>
            </a:pPr>
            <a:r>
              <a:rPr lang="en-US" altLang="en-US"/>
              <a:t>3</a:t>
            </a:r>
            <a:r>
              <a:rPr lang="ja-JP" altLang="en-US"/>
              <a:t>’</a:t>
            </a:r>
            <a:r>
              <a:rPr lang="en-US" altLang="ja-JP"/>
              <a:t>AGCCTCGAACGGTAATT…..(template)</a:t>
            </a:r>
          </a:p>
          <a:p>
            <a:pPr lvl="1">
              <a:buFont typeface="Arial" panose="020B0604020202020204" pitchFamily="34" charset="0"/>
              <a:buNone/>
            </a:pPr>
            <a:r>
              <a:rPr lang="en-US" altLang="en-US"/>
              <a:t>5</a:t>
            </a:r>
            <a:r>
              <a:rPr lang="ja-JP" altLang="en-US"/>
              <a:t>’</a:t>
            </a:r>
            <a:r>
              <a:rPr lang="en-US" altLang="ja-JP"/>
              <a:t>TCGGAGCTT</a:t>
            </a:r>
            <a:r>
              <a:rPr lang="en-US" altLang="ja-JP">
                <a:solidFill>
                  <a:srgbClr val="CC3300"/>
                </a:solidFill>
              </a:rPr>
              <a:t>G</a:t>
            </a:r>
          </a:p>
          <a:p>
            <a:pPr lvl="1">
              <a:buFont typeface="Arial" panose="020B0604020202020204" pitchFamily="34" charset="0"/>
              <a:buNone/>
            </a:pPr>
            <a:endParaRPr lang="en-US" altLang="en-US">
              <a:solidFill>
                <a:srgbClr val="CC3300"/>
              </a:solidFill>
            </a:endParaRPr>
          </a:p>
          <a:p>
            <a:pPr lvl="1">
              <a:buFont typeface="Arial" panose="020B0604020202020204" pitchFamily="34" charset="0"/>
              <a:buNone/>
            </a:pPr>
            <a:r>
              <a:rPr lang="en-US" altLang="en-US"/>
              <a:t>DNA polymerase III corrects its mistake, replacing A with G </a:t>
            </a:r>
            <a:r>
              <a:rPr lang="en-US" altLang="en-US" u="sng"/>
              <a:t>before</a:t>
            </a:r>
            <a:r>
              <a:rPr lang="en-US" altLang="en-US"/>
              <a:t> moving on to next nucleotide</a:t>
            </a:r>
          </a:p>
          <a:p>
            <a:pPr lvl="1">
              <a:buFont typeface="Arial" panose="020B0604020202020204" pitchFamily="34" charset="0"/>
              <a:buNone/>
            </a:pPr>
            <a:endParaRPr lang="en-US" altLang="en-US"/>
          </a:p>
        </p:txBody>
      </p:sp>
      <p:sp>
        <p:nvSpPr>
          <p:cNvPr id="32771" name="Oval 4">
            <a:extLst>
              <a:ext uri="{FF2B5EF4-FFF2-40B4-BE49-F238E27FC236}">
                <a16:creationId xmlns:a16="http://schemas.microsoft.com/office/drawing/2014/main" id="{498D5ED1-F218-804A-ADA4-FD82FEB59F65}"/>
              </a:ext>
            </a:extLst>
          </p:cNvPr>
          <p:cNvSpPr>
            <a:spLocks noChangeArrowheads="1"/>
          </p:cNvSpPr>
          <p:nvPr/>
        </p:nvSpPr>
        <p:spPr bwMode="auto">
          <a:xfrm>
            <a:off x="3276600" y="4405313"/>
            <a:ext cx="742950" cy="400050"/>
          </a:xfrm>
          <a:prstGeom prst="ellipse">
            <a:avLst/>
          </a:prstGeom>
          <a:solidFill>
            <a:srgbClr val="CC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8372" name="Text Box 5">
            <a:extLst>
              <a:ext uri="{FF2B5EF4-FFF2-40B4-BE49-F238E27FC236}">
                <a16:creationId xmlns:a16="http://schemas.microsoft.com/office/drawing/2014/main" id="{1ACD415D-D1EE-774E-953B-83E593532B01}"/>
              </a:ext>
            </a:extLst>
          </p:cNvPr>
          <p:cNvSpPr txBox="1">
            <a:spLocks noChangeArrowheads="1"/>
          </p:cNvSpPr>
          <p:nvPr/>
        </p:nvSpPr>
        <p:spPr bwMode="auto">
          <a:xfrm>
            <a:off x="3810000" y="4699000"/>
            <a:ext cx="2228850" cy="3000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defRPr/>
            </a:pPr>
            <a:r>
              <a:rPr lang="en-US" sz="1350" b="1" dirty="0"/>
              <a:t>DNA polymerase III</a:t>
            </a:r>
          </a:p>
        </p:txBody>
      </p:sp>
      <p:sp>
        <p:nvSpPr>
          <p:cNvPr id="32773" name="Oval 6">
            <a:extLst>
              <a:ext uri="{FF2B5EF4-FFF2-40B4-BE49-F238E27FC236}">
                <a16:creationId xmlns:a16="http://schemas.microsoft.com/office/drawing/2014/main" id="{CECF5389-0897-954A-96F4-8101BCCDC618}"/>
              </a:ext>
            </a:extLst>
          </p:cNvPr>
          <p:cNvSpPr>
            <a:spLocks noChangeArrowheads="1"/>
          </p:cNvSpPr>
          <p:nvPr/>
        </p:nvSpPr>
        <p:spPr bwMode="auto">
          <a:xfrm>
            <a:off x="3276600" y="4362450"/>
            <a:ext cx="228600" cy="17145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72070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32E5D841-D777-B74E-BF9C-D683D2010199}"/>
              </a:ext>
            </a:extLst>
          </p:cNvPr>
          <p:cNvSpPr>
            <a:spLocks noGrp="1"/>
          </p:cNvSpPr>
          <p:nvPr>
            <p:ph type="title"/>
          </p:nvPr>
        </p:nvSpPr>
        <p:spPr>
          <a:xfrm>
            <a:off x="484496" y="292835"/>
            <a:ext cx="8229600" cy="1325562"/>
          </a:xfrm>
        </p:spPr>
        <p:txBody>
          <a:bodyPr>
            <a:normAutofit/>
          </a:bodyPr>
          <a:lstStyle/>
          <a:p>
            <a:pPr>
              <a:defRPr/>
            </a:pPr>
            <a:r>
              <a:rPr lang="en-US" sz="3200" dirty="0">
                <a:ea typeface="MS PGothic" charset="0"/>
              </a:rPr>
              <a:t>What about linear chromosomes?...Most of what we have discussed describes </a:t>
            </a:r>
            <a:r>
              <a:rPr lang="en-US" sz="3200" i="1" dirty="0">
                <a:ea typeface="MS PGothic" charset="0"/>
              </a:rPr>
              <a:t>E. coli</a:t>
            </a:r>
          </a:p>
        </p:txBody>
      </p:sp>
      <p:sp>
        <p:nvSpPr>
          <p:cNvPr id="33794" name="Content Placeholder 2">
            <a:extLst>
              <a:ext uri="{FF2B5EF4-FFF2-40B4-BE49-F238E27FC236}">
                <a16:creationId xmlns:a16="http://schemas.microsoft.com/office/drawing/2014/main" id="{C61739C0-E597-0A44-AA8E-8C6E5CFC725B}"/>
              </a:ext>
            </a:extLst>
          </p:cNvPr>
          <p:cNvSpPr>
            <a:spLocks noGrp="1"/>
          </p:cNvSpPr>
          <p:nvPr>
            <p:ph idx="1"/>
          </p:nvPr>
        </p:nvSpPr>
        <p:spPr/>
        <p:txBody>
          <a:bodyPr/>
          <a:lstStyle/>
          <a:p>
            <a:r>
              <a:rPr lang="en-US" altLang="en-US" dirty="0"/>
              <a:t>A problem arises with primed replication at DNA ends.</a:t>
            </a:r>
          </a:p>
          <a:p>
            <a:endParaRPr lang="en-US" altLang="en-US" dirty="0"/>
          </a:p>
          <a:p>
            <a:r>
              <a:rPr lang="en-US" altLang="en-US" dirty="0"/>
              <a:t>Let</a:t>
            </a:r>
            <a:r>
              <a:rPr lang="ja-JP" altLang="en-US"/>
              <a:t>’</a:t>
            </a:r>
            <a:r>
              <a:rPr lang="en-US" altLang="ja-JP" dirty="0"/>
              <a:t>s revisit a slide</a:t>
            </a:r>
            <a:endParaRPr lang="en-US" altLang="en-US" dirty="0"/>
          </a:p>
        </p:txBody>
      </p:sp>
    </p:spTree>
    <p:extLst>
      <p:ext uri="{BB962C8B-B14F-4D97-AF65-F5344CB8AC3E}">
        <p14:creationId xmlns:p14="http://schemas.microsoft.com/office/powerpoint/2010/main" val="393473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4C822C84-EB32-ED4D-9D00-B93703F6382C}"/>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US" altLang="en-US" sz="900" b="1">
                <a:solidFill>
                  <a:srgbClr val="D53D21"/>
                </a:solidFill>
                <a:latin typeface="Arial" panose="020B0604020202020204" pitchFamily="34" charset="0"/>
              </a:rPr>
              <a:t>Figure 11.16</a:t>
            </a:r>
          </a:p>
        </p:txBody>
      </p:sp>
      <p:pic>
        <p:nvPicPr>
          <p:cNvPr id="34818" name="Picture 3">
            <a:extLst>
              <a:ext uri="{FF2B5EF4-FFF2-40B4-BE49-F238E27FC236}">
                <a16:creationId xmlns:a16="http://schemas.microsoft.com/office/drawing/2014/main" id="{64281595-BDE7-A747-A950-01F034F01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970213" y="1112838"/>
            <a:ext cx="320357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Oval 4">
            <a:extLst>
              <a:ext uri="{FF2B5EF4-FFF2-40B4-BE49-F238E27FC236}">
                <a16:creationId xmlns:a16="http://schemas.microsoft.com/office/drawing/2014/main" id="{8D34E37E-FC1B-0E40-ADFF-EB9E86319F21}"/>
              </a:ext>
            </a:extLst>
          </p:cNvPr>
          <p:cNvSpPr>
            <a:spLocks noChangeArrowheads="1"/>
          </p:cNvSpPr>
          <p:nvPr/>
        </p:nvSpPr>
        <p:spPr bwMode="auto">
          <a:xfrm>
            <a:off x="5372100" y="4800600"/>
            <a:ext cx="742950" cy="8572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32709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128B44F6-DA70-4E47-968D-C00008B983BD}"/>
              </a:ext>
            </a:extLst>
          </p:cNvPr>
          <p:cNvSpPr>
            <a:spLocks noGrp="1"/>
          </p:cNvSpPr>
          <p:nvPr>
            <p:ph type="title"/>
          </p:nvPr>
        </p:nvSpPr>
        <p:spPr/>
        <p:txBody>
          <a:bodyPr/>
          <a:lstStyle/>
          <a:p>
            <a:endParaRPr lang="en-US" altLang="en-US"/>
          </a:p>
        </p:txBody>
      </p:sp>
      <p:sp>
        <p:nvSpPr>
          <p:cNvPr id="62466" name="Content Placeholder 2">
            <a:extLst>
              <a:ext uri="{FF2B5EF4-FFF2-40B4-BE49-F238E27FC236}">
                <a16:creationId xmlns:a16="http://schemas.microsoft.com/office/drawing/2014/main" id="{D7B63A53-B4A2-CB42-A026-F0A3A3983242}"/>
              </a:ext>
            </a:extLst>
          </p:cNvPr>
          <p:cNvSpPr>
            <a:spLocks noGrp="1"/>
          </p:cNvSpPr>
          <p:nvPr>
            <p:ph idx="1"/>
          </p:nvPr>
        </p:nvSpPr>
        <p:spPr/>
        <p:txBody>
          <a:bodyPr>
            <a:normAutofit lnSpcReduction="10000"/>
          </a:bodyPr>
          <a:lstStyle/>
          <a:p>
            <a:pPr>
              <a:defRPr/>
            </a:pPr>
            <a:r>
              <a:rPr lang="en-US">
                <a:ea typeface="MS PGothic" charset="0"/>
              </a:rPr>
              <a:t>After each round of replication, the lagging strand has an  unfilled gap, where primers are removed, but if no adjacent Okasaki fragment exists, the gap cannot be filled.</a:t>
            </a:r>
          </a:p>
          <a:p>
            <a:pPr>
              <a:defRPr/>
            </a:pPr>
            <a:endParaRPr lang="en-US">
              <a:ea typeface="MS PGothic" charset="0"/>
            </a:endParaRPr>
          </a:p>
          <a:p>
            <a:pPr>
              <a:defRPr/>
            </a:pPr>
            <a:r>
              <a:rPr lang="en-US">
                <a:ea typeface="MS PGothic" charset="0"/>
              </a:rPr>
              <a:t>Since this strand serves as template in the next round of replication there is potential for continued shortening of each linear chromosome.</a:t>
            </a:r>
          </a:p>
        </p:txBody>
      </p:sp>
    </p:spTree>
    <p:extLst>
      <p:ext uri="{BB962C8B-B14F-4D97-AF65-F5344CB8AC3E}">
        <p14:creationId xmlns:p14="http://schemas.microsoft.com/office/powerpoint/2010/main" val="260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EF671F0F-4BF7-CC41-979D-2E48242986B6}"/>
              </a:ext>
            </a:extLst>
          </p:cNvPr>
          <p:cNvSpPr>
            <a:spLocks noGrp="1"/>
          </p:cNvSpPr>
          <p:nvPr>
            <p:ph type="title"/>
          </p:nvPr>
        </p:nvSpPr>
        <p:spPr/>
        <p:txBody>
          <a:bodyPr>
            <a:normAutofit fontScale="90000"/>
          </a:bodyPr>
          <a:lstStyle/>
          <a:p>
            <a:pPr>
              <a:defRPr/>
            </a:pPr>
            <a:r>
              <a:rPr lang="en-US">
                <a:ea typeface="MS PGothic" charset="0"/>
              </a:rPr>
              <a:t>The solution? </a:t>
            </a:r>
            <a:br>
              <a:rPr lang="en-US">
                <a:ea typeface="MS PGothic" charset="0"/>
              </a:rPr>
            </a:br>
            <a:r>
              <a:rPr lang="en-US">
                <a:solidFill>
                  <a:srgbClr val="FF0000"/>
                </a:solidFill>
                <a:ea typeface="MS PGothic" charset="0"/>
              </a:rPr>
              <a:t>Telomeres!</a:t>
            </a:r>
          </a:p>
        </p:txBody>
      </p:sp>
      <p:sp>
        <p:nvSpPr>
          <p:cNvPr id="37890" name="Content Placeholder 2">
            <a:extLst>
              <a:ext uri="{FF2B5EF4-FFF2-40B4-BE49-F238E27FC236}">
                <a16:creationId xmlns:a16="http://schemas.microsoft.com/office/drawing/2014/main" id="{DE4D3AA9-4A35-A940-A89C-FFBCBF57EA2A}"/>
              </a:ext>
            </a:extLst>
          </p:cNvPr>
          <p:cNvSpPr>
            <a:spLocks noGrp="1"/>
          </p:cNvSpPr>
          <p:nvPr>
            <p:ph idx="1"/>
          </p:nvPr>
        </p:nvSpPr>
        <p:spPr/>
        <p:txBody>
          <a:bodyPr/>
          <a:lstStyle/>
          <a:p>
            <a:r>
              <a:rPr lang="en-US" altLang="en-US" dirty="0"/>
              <a:t>Telomeres are sections of DNA at the ends of linear chromosomes that you don’t inherit from your parents.</a:t>
            </a:r>
          </a:p>
          <a:p>
            <a:endParaRPr lang="en-US" altLang="en-US" dirty="0"/>
          </a:p>
          <a:p>
            <a:r>
              <a:rPr lang="en-US" altLang="en-US" dirty="0"/>
              <a:t>Telomeres are </a:t>
            </a:r>
            <a:r>
              <a:rPr lang="en-US" altLang="en-US" i="1" dirty="0"/>
              <a:t>created</a:t>
            </a:r>
            <a:r>
              <a:rPr lang="en-US" altLang="en-US" dirty="0"/>
              <a:t> by an enzyme called </a:t>
            </a:r>
            <a:r>
              <a:rPr lang="en-US" altLang="en-US" b="1" i="1" dirty="0"/>
              <a:t>telomerase </a:t>
            </a:r>
            <a:r>
              <a:rPr lang="en-US" altLang="en-US" dirty="0"/>
              <a:t>(clever name huh?)</a:t>
            </a:r>
          </a:p>
          <a:p>
            <a:endParaRPr lang="en-US" altLang="en-US" dirty="0"/>
          </a:p>
          <a:p>
            <a:endParaRPr lang="en-US" altLang="en-US" dirty="0"/>
          </a:p>
          <a:p>
            <a:endParaRPr lang="en-US" altLang="en-US" dirty="0"/>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1062979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B159619-571E-B145-9ABE-5036FC45011B}"/>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C184E2F0-7CA8-3B4F-8DA5-5D3A94CB76B9}"/>
              </a:ext>
            </a:extLst>
          </p:cNvPr>
          <p:cNvSpPr>
            <a:spLocks noGrp="1"/>
          </p:cNvSpPr>
          <p:nvPr>
            <p:ph idx="1"/>
          </p:nvPr>
        </p:nvSpPr>
        <p:spPr/>
        <p:txBody>
          <a:bodyPr/>
          <a:lstStyle/>
          <a:p>
            <a:r>
              <a:rPr lang="en-US" altLang="en-US"/>
              <a:t>Telomerase is an interesting enzyme which uses its own built in template to copy short repeats which are added to the ends of the inherited DNA.  Telomeres are just repeats of this DNA sequence. </a:t>
            </a:r>
          </a:p>
          <a:p>
            <a:endParaRPr lang="en-US" altLang="en-US"/>
          </a:p>
          <a:p>
            <a:r>
              <a:rPr lang="en-US" altLang="en-US"/>
              <a:t>The template is actually RNA!</a:t>
            </a:r>
          </a:p>
        </p:txBody>
      </p:sp>
    </p:spTree>
    <p:extLst>
      <p:ext uri="{BB962C8B-B14F-4D97-AF65-F5344CB8AC3E}">
        <p14:creationId xmlns:p14="http://schemas.microsoft.com/office/powerpoint/2010/main" val="53486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C8C7A46-E641-E646-B0FA-718EAEC683AB}"/>
              </a:ext>
            </a:extLst>
          </p:cNvPr>
          <p:cNvSpPr>
            <a:spLocks noGrp="1"/>
          </p:cNvSpPr>
          <p:nvPr>
            <p:ph type="title"/>
          </p:nvPr>
        </p:nvSpPr>
        <p:spPr/>
        <p:txBody>
          <a:bodyPr>
            <a:normAutofit fontScale="90000"/>
          </a:bodyPr>
          <a:lstStyle/>
          <a:p>
            <a:pPr>
              <a:defRPr/>
            </a:pPr>
            <a:r>
              <a:rPr lang="en-US">
                <a:ea typeface="MS PGothic" charset="0"/>
              </a:rPr>
              <a:t>The DNA templates will be </a:t>
            </a:r>
            <a:br>
              <a:rPr lang="en-US">
                <a:ea typeface="MS PGothic" charset="0"/>
              </a:rPr>
            </a:br>
            <a:r>
              <a:rPr lang="en-US">
                <a:ea typeface="MS PGothic" charset="0"/>
              </a:rPr>
              <a:t>antiparallel DNA strands…</a:t>
            </a:r>
          </a:p>
        </p:txBody>
      </p:sp>
      <p:sp>
        <p:nvSpPr>
          <p:cNvPr id="21506" name="Content Placeholder 2">
            <a:extLst>
              <a:ext uri="{FF2B5EF4-FFF2-40B4-BE49-F238E27FC236}">
                <a16:creationId xmlns:a16="http://schemas.microsoft.com/office/drawing/2014/main" id="{E6F33C03-C550-0042-9B2F-F10C89A3C46E}"/>
              </a:ext>
            </a:extLst>
          </p:cNvPr>
          <p:cNvSpPr>
            <a:spLocks noGrp="1"/>
          </p:cNvSpPr>
          <p:nvPr>
            <p:ph idx="1"/>
          </p:nvPr>
        </p:nvSpPr>
        <p:spPr/>
        <p:txBody>
          <a:bodyPr/>
          <a:lstStyle/>
          <a:p>
            <a:r>
              <a:rPr lang="en-US" altLang="en-US"/>
              <a:t>If DNA synthesis begins at one position,  and if both strands are to be copied, we must consider some potential problems…</a:t>
            </a:r>
          </a:p>
          <a:p>
            <a:r>
              <a:rPr lang="en-US" altLang="en-US"/>
              <a:t>Either DNA synthesis must proceed in 5</a:t>
            </a:r>
            <a:r>
              <a:rPr lang="ja-JP" altLang="en-US"/>
              <a:t>’</a:t>
            </a:r>
            <a:r>
              <a:rPr lang="en-US" altLang="ja-JP"/>
              <a:t>--3</a:t>
            </a:r>
            <a:r>
              <a:rPr lang="ja-JP" altLang="en-US"/>
              <a:t>’</a:t>
            </a:r>
            <a:r>
              <a:rPr lang="en-US" altLang="ja-JP"/>
              <a:t> direction on one strand  and 3</a:t>
            </a:r>
            <a:r>
              <a:rPr lang="ja-JP" altLang="en-US"/>
              <a:t>’</a:t>
            </a:r>
            <a:r>
              <a:rPr lang="en-US" altLang="ja-JP"/>
              <a:t>--5</a:t>
            </a:r>
            <a:r>
              <a:rPr lang="ja-JP" altLang="en-US"/>
              <a:t>’</a:t>
            </a:r>
            <a:r>
              <a:rPr lang="en-US" altLang="ja-JP"/>
              <a:t> direction on the other strand</a:t>
            </a:r>
          </a:p>
          <a:p>
            <a:pPr algn="ctr">
              <a:buFont typeface="Arial" panose="020B0604020202020204" pitchFamily="34" charset="0"/>
              <a:buNone/>
            </a:pPr>
            <a:r>
              <a:rPr lang="en-US" altLang="en-US" sz="3000"/>
              <a:t>OR</a:t>
            </a:r>
          </a:p>
          <a:p>
            <a:r>
              <a:rPr lang="en-US" altLang="en-US"/>
              <a:t>DNA synthesis must proceed in opposite directions from a starting point.</a:t>
            </a:r>
          </a:p>
          <a:p>
            <a:endParaRPr lang="en-US" altLang="en-US"/>
          </a:p>
        </p:txBody>
      </p:sp>
    </p:spTree>
    <p:extLst>
      <p:ext uri="{BB962C8B-B14F-4D97-AF65-F5344CB8AC3E}">
        <p14:creationId xmlns:p14="http://schemas.microsoft.com/office/powerpoint/2010/main" val="229792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11_17_Figure_L.jpg">
            <a:extLst>
              <a:ext uri="{FF2B5EF4-FFF2-40B4-BE49-F238E27FC236}">
                <a16:creationId xmlns:a16="http://schemas.microsoft.com/office/drawing/2014/main" id="{FDAE712E-FEC4-B245-902B-2A4779E4631C}"/>
              </a:ext>
            </a:extLst>
          </p:cNvPr>
          <p:cNvPicPr>
            <a:picLocks noGrp="1" noChangeAspect="1" noChangeArrowheads="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685800" y="-36400"/>
            <a:ext cx="8229600" cy="71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960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3B00509-E838-A240-9C30-7E6F92EEDDF0}"/>
              </a:ext>
            </a:extLst>
          </p:cNvPr>
          <p:cNvSpPr>
            <a:spLocks noGrp="1"/>
          </p:cNvSpPr>
          <p:nvPr>
            <p:ph type="title"/>
          </p:nvPr>
        </p:nvSpPr>
        <p:spPr/>
        <p:txBody>
          <a:bodyPr/>
          <a:lstStyle/>
          <a:p>
            <a:r>
              <a:rPr lang="en-US" altLang="en-US"/>
              <a:t>Moving on from DNA and DNA replication</a:t>
            </a:r>
            <a:r>
              <a:rPr lang="mr-IN" altLang="en-US"/>
              <a:t>…</a:t>
            </a:r>
            <a:endParaRPr lang="en-US" altLang="en-US"/>
          </a:p>
        </p:txBody>
      </p:sp>
      <p:sp>
        <p:nvSpPr>
          <p:cNvPr id="41986" name="Content Placeholder 2">
            <a:extLst>
              <a:ext uri="{FF2B5EF4-FFF2-40B4-BE49-F238E27FC236}">
                <a16:creationId xmlns:a16="http://schemas.microsoft.com/office/drawing/2014/main" id="{822EA597-B053-F94E-8013-D5E30220A0E0}"/>
              </a:ext>
            </a:extLst>
          </p:cNvPr>
          <p:cNvSpPr>
            <a:spLocks noGrp="1"/>
          </p:cNvSpPr>
          <p:nvPr>
            <p:ph idx="1"/>
          </p:nvPr>
        </p:nvSpPr>
        <p:spPr/>
        <p:txBody>
          <a:bodyPr/>
          <a:lstStyle/>
          <a:p>
            <a:r>
              <a:rPr lang="en-US" altLang="en-US" sz="2700"/>
              <a:t>Gene expression—decoding the DNA</a:t>
            </a:r>
          </a:p>
          <a:p>
            <a:endParaRPr lang="en-US" altLang="en-US" sz="2700"/>
          </a:p>
          <a:p>
            <a:r>
              <a:rPr lang="en-US" altLang="en-US"/>
              <a:t>Jumping to Chapter 13, which considers DNA as the genetic material, the</a:t>
            </a:r>
            <a:r>
              <a:rPr lang="en-US" altLang="en-US" u="sng"/>
              <a:t> code </a:t>
            </a:r>
            <a:r>
              <a:rPr lang="en-US" altLang="en-US"/>
              <a:t>for development and activities of living things.</a:t>
            </a:r>
          </a:p>
          <a:p>
            <a:pPr>
              <a:buFont typeface="Arial" panose="020B0604020202020204" pitchFamily="34" charset="0"/>
              <a:buNone/>
            </a:pPr>
            <a:endParaRPr lang="en-US" altLang="en-US"/>
          </a:p>
          <a:p>
            <a:r>
              <a:rPr lang="en-US" altLang="en-US"/>
              <a:t>Historically, we assumed the proteins encoded by DNA were the essential control molecules of cells. </a:t>
            </a:r>
          </a:p>
          <a:p>
            <a:pPr>
              <a:buFont typeface="Arial" panose="020B0604020202020204" pitchFamily="34" charset="0"/>
              <a:buNone/>
            </a:pPr>
            <a:r>
              <a:rPr lang="en-US" altLang="en-US"/>
              <a:t> </a:t>
            </a:r>
          </a:p>
          <a:p>
            <a:endParaRPr lang="en-US" altLang="en-US"/>
          </a:p>
        </p:txBody>
      </p:sp>
    </p:spTree>
    <p:extLst>
      <p:ext uri="{BB962C8B-B14F-4D97-AF65-F5344CB8AC3E}">
        <p14:creationId xmlns:p14="http://schemas.microsoft.com/office/powerpoint/2010/main" val="337822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2">
            <a:extLst>
              <a:ext uri="{FF2B5EF4-FFF2-40B4-BE49-F238E27FC236}">
                <a16:creationId xmlns:a16="http://schemas.microsoft.com/office/drawing/2014/main" id="{8894FE72-C3B6-8D4E-A26C-ABEAFBE45A89}"/>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14.1</a:t>
            </a:r>
          </a:p>
        </p:txBody>
      </p:sp>
      <p:pic>
        <p:nvPicPr>
          <p:cNvPr id="43010" name="Picture 13" descr="14_01Figure-L.jpg                                              000B3C7BServDisk_03                    BC177178:">
            <a:extLst>
              <a:ext uri="{FF2B5EF4-FFF2-40B4-BE49-F238E27FC236}">
                <a16:creationId xmlns:a16="http://schemas.microsoft.com/office/drawing/2014/main" id="{EABCAC4A-22DC-8F4A-AEF6-5AFDBD1CB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9"/>
          <a:stretch>
            <a:fillRect/>
          </a:stretch>
        </p:blipFill>
        <p:spPr bwMode="auto">
          <a:xfrm>
            <a:off x="3260724" y="119001"/>
            <a:ext cx="3825876" cy="674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461F1BC3-EDD6-4841-860E-E9D7492A6A07}"/>
              </a:ext>
            </a:extLst>
          </p:cNvPr>
          <p:cNvCxnSpPr>
            <a:cxnSpLocks/>
          </p:cNvCxnSpPr>
          <p:nvPr/>
        </p:nvCxnSpPr>
        <p:spPr>
          <a:xfrm flipH="1" flipV="1">
            <a:off x="2749550" y="5627132"/>
            <a:ext cx="511174" cy="6974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2" name="TextBox 5">
            <a:extLst>
              <a:ext uri="{FF2B5EF4-FFF2-40B4-BE49-F238E27FC236}">
                <a16:creationId xmlns:a16="http://schemas.microsoft.com/office/drawing/2014/main" id="{901248E9-6240-A742-A704-7FE70CF27471}"/>
              </a:ext>
            </a:extLst>
          </p:cNvPr>
          <p:cNvSpPr txBox="1">
            <a:spLocks noChangeArrowheads="1"/>
          </p:cNvSpPr>
          <p:nvPr/>
        </p:nvSpPr>
        <p:spPr bwMode="auto">
          <a:xfrm>
            <a:off x="457200" y="5257800"/>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trait/phenotype</a:t>
            </a:r>
          </a:p>
        </p:txBody>
      </p:sp>
      <p:pic>
        <p:nvPicPr>
          <p:cNvPr id="43013" name="Picture 3">
            <a:extLst>
              <a:ext uri="{FF2B5EF4-FFF2-40B4-BE49-F238E27FC236}">
                <a16:creationId xmlns:a16="http://schemas.microsoft.com/office/drawing/2014/main" id="{34B32B96-279F-B74F-8AF5-C3EFEF52C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4264521"/>
            <a:ext cx="9779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a:extLst>
              <a:ext uri="{FF2B5EF4-FFF2-40B4-BE49-F238E27FC236}">
                <a16:creationId xmlns:a16="http://schemas.microsoft.com/office/drawing/2014/main" id="{C3AE7695-7C52-0C4D-A4B7-43AB2BA65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7" y="2487066"/>
            <a:ext cx="9779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81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2">
            <a:extLst>
              <a:ext uri="{FF2B5EF4-FFF2-40B4-BE49-F238E27FC236}">
                <a16:creationId xmlns:a16="http://schemas.microsoft.com/office/drawing/2014/main" id="{D70AC838-25EC-324C-8B79-B4FE7FCA9F98}"/>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14.1</a:t>
            </a:r>
          </a:p>
        </p:txBody>
      </p:sp>
      <p:pic>
        <p:nvPicPr>
          <p:cNvPr id="45058" name="Picture 13" descr="14_01Figure-L.jpg                                              000B3C7BServDisk_03                    BC177178:">
            <a:extLst>
              <a:ext uri="{FF2B5EF4-FFF2-40B4-BE49-F238E27FC236}">
                <a16:creationId xmlns:a16="http://schemas.microsoft.com/office/drawing/2014/main" id="{47714C61-AD12-254D-AF71-5BBD080E9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9"/>
          <a:stretch>
            <a:fillRect/>
          </a:stretch>
        </p:blipFill>
        <p:spPr bwMode="auto">
          <a:xfrm>
            <a:off x="4343399" y="631825"/>
            <a:ext cx="3384551" cy="597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0544F4F-1D89-0D4E-9311-CD2DE6B46B6B}"/>
              </a:ext>
            </a:extLst>
          </p:cNvPr>
          <p:cNvCxnSpPr>
            <a:cxnSpLocks/>
          </p:cNvCxnSpPr>
          <p:nvPr/>
        </p:nvCxnSpPr>
        <p:spPr>
          <a:xfrm flipH="1" flipV="1">
            <a:off x="3143249" y="5410200"/>
            <a:ext cx="1079500" cy="5445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0" name="TextBox 5">
            <a:extLst>
              <a:ext uri="{FF2B5EF4-FFF2-40B4-BE49-F238E27FC236}">
                <a16:creationId xmlns:a16="http://schemas.microsoft.com/office/drawing/2014/main" id="{447CF097-0CBF-6342-AFD3-9654F9BD0F0C}"/>
              </a:ext>
            </a:extLst>
          </p:cNvPr>
          <p:cNvSpPr txBox="1">
            <a:spLocks noChangeArrowheads="1"/>
          </p:cNvSpPr>
          <p:nvPr/>
        </p:nvSpPr>
        <p:spPr bwMode="auto">
          <a:xfrm>
            <a:off x="1257300" y="52578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trait/phenotype</a:t>
            </a:r>
          </a:p>
        </p:txBody>
      </p:sp>
      <p:pic>
        <p:nvPicPr>
          <p:cNvPr id="45061" name="Picture 3">
            <a:extLst>
              <a:ext uri="{FF2B5EF4-FFF2-40B4-BE49-F238E27FC236}">
                <a16:creationId xmlns:a16="http://schemas.microsoft.com/office/drawing/2014/main" id="{C6ADF06A-60B1-9D4B-B9F5-A93982CB8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52913"/>
            <a:ext cx="9779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a:extLst>
              <a:ext uri="{FF2B5EF4-FFF2-40B4-BE49-F238E27FC236}">
                <a16:creationId xmlns:a16="http://schemas.microsoft.com/office/drawing/2014/main" id="{BC36F7EB-93F9-D34B-A2B9-9AFA99A41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457450"/>
            <a:ext cx="9779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a:extLst>
              <a:ext uri="{FF2B5EF4-FFF2-40B4-BE49-F238E27FC236}">
                <a16:creationId xmlns:a16="http://schemas.microsoft.com/office/drawing/2014/main" id="{1962D629-C232-B144-BE79-453039CEB868}"/>
              </a:ext>
            </a:extLst>
          </p:cNvPr>
          <p:cNvSpPr txBox="1">
            <a:spLocks noChangeArrowheads="1"/>
          </p:cNvSpPr>
          <p:nvPr/>
        </p:nvSpPr>
        <p:spPr bwMode="auto">
          <a:xfrm>
            <a:off x="401637" y="0"/>
            <a:ext cx="40179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Tall and short plants are assumed to be the result of different versions/amounts of the same protein.</a:t>
            </a:r>
          </a:p>
        </p:txBody>
      </p:sp>
    </p:spTree>
    <p:extLst>
      <p:ext uri="{BB962C8B-B14F-4D97-AF65-F5344CB8AC3E}">
        <p14:creationId xmlns:p14="http://schemas.microsoft.com/office/powerpoint/2010/main" val="3876490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D67AD14-C6A3-DD4E-8005-E62E80C74864}"/>
              </a:ext>
            </a:extLst>
          </p:cNvPr>
          <p:cNvSpPr>
            <a:spLocks noGrp="1"/>
          </p:cNvSpPr>
          <p:nvPr>
            <p:ph type="title"/>
          </p:nvPr>
        </p:nvSpPr>
        <p:spPr/>
        <p:txBody>
          <a:bodyPr/>
          <a:lstStyle/>
          <a:p>
            <a:endParaRPr lang="en-US" altLang="en-US"/>
          </a:p>
        </p:txBody>
      </p:sp>
      <p:sp>
        <p:nvSpPr>
          <p:cNvPr id="47106" name="Rectangle 3">
            <a:extLst>
              <a:ext uri="{FF2B5EF4-FFF2-40B4-BE49-F238E27FC236}">
                <a16:creationId xmlns:a16="http://schemas.microsoft.com/office/drawing/2014/main" id="{76A81719-96D3-004E-BF53-81887821B867}"/>
              </a:ext>
            </a:extLst>
          </p:cNvPr>
          <p:cNvSpPr>
            <a:spLocks noGrp="1"/>
          </p:cNvSpPr>
          <p:nvPr>
            <p:ph type="body" idx="1"/>
          </p:nvPr>
        </p:nvSpPr>
        <p:spPr>
          <a:xfrm>
            <a:off x="304800" y="1219200"/>
            <a:ext cx="8153400" cy="7010400"/>
          </a:xfrm>
        </p:spPr>
        <p:txBody>
          <a:bodyPr/>
          <a:lstStyle/>
          <a:p>
            <a:r>
              <a:rPr lang="en-US" altLang="en-US" sz="2800"/>
              <a:t>Prokaryotes’ chromosomes are nearly all protein coding sequence for the proteins they make.  Little inter-gene sequence and proteins are encoded continuously (with no introns).</a:t>
            </a:r>
          </a:p>
          <a:p>
            <a:endParaRPr lang="en-US" altLang="en-US" sz="2800"/>
          </a:p>
          <a:p>
            <a:r>
              <a:rPr lang="en-US" altLang="en-US" sz="2800"/>
              <a:t>Many  eukaryotic organisms, including humans have much more DNA than is needed for the proteins they make. (Lots of intergene sequence and genes are interupted with introns).</a:t>
            </a:r>
          </a:p>
          <a:p>
            <a:pPr lvl="1"/>
            <a:r>
              <a:rPr lang="en-US" altLang="en-US"/>
              <a:t>E.g. humans make about 25,000 proteins.  The protein encoding genes include  only about 2% of the  DNA in our 23 pairs of chromosomes.</a:t>
            </a:r>
          </a:p>
        </p:txBody>
      </p:sp>
    </p:spTree>
    <p:extLst>
      <p:ext uri="{BB962C8B-B14F-4D97-AF65-F5344CB8AC3E}">
        <p14:creationId xmlns:p14="http://schemas.microsoft.com/office/powerpoint/2010/main" val="3593457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F226F55C-4AB3-BC45-9B21-FC0B50B48704}"/>
              </a:ext>
            </a:extLst>
          </p:cNvPr>
          <p:cNvSpPr>
            <a:spLocks noGrp="1"/>
          </p:cNvSpPr>
          <p:nvPr>
            <p:ph type="title" idx="4294967295"/>
          </p:nvPr>
        </p:nvSpPr>
        <p:spPr/>
        <p:txBody>
          <a:bodyPr/>
          <a:lstStyle/>
          <a:p>
            <a:r>
              <a:rPr lang="en-US" altLang="en-US"/>
              <a:t>A genetic puzzle…</a:t>
            </a:r>
          </a:p>
        </p:txBody>
      </p:sp>
      <p:sp>
        <p:nvSpPr>
          <p:cNvPr id="48130" name="Content Placeholder 2">
            <a:extLst>
              <a:ext uri="{FF2B5EF4-FFF2-40B4-BE49-F238E27FC236}">
                <a16:creationId xmlns:a16="http://schemas.microsoft.com/office/drawing/2014/main" id="{112D87E5-F14A-5D48-8EBA-28221A0C9CE6}"/>
              </a:ext>
            </a:extLst>
          </p:cNvPr>
          <p:cNvSpPr>
            <a:spLocks noGrp="1"/>
          </p:cNvSpPr>
          <p:nvPr>
            <p:ph idx="4294967295"/>
          </p:nvPr>
        </p:nvSpPr>
        <p:spPr/>
        <p:txBody>
          <a:bodyPr/>
          <a:lstStyle/>
          <a:p>
            <a:r>
              <a:rPr lang="en-US" altLang="en-US"/>
              <a:t>Why do eukaryotic organisms contain so much non-protein coding DNA?</a:t>
            </a:r>
          </a:p>
        </p:txBody>
      </p:sp>
    </p:spTree>
    <p:extLst>
      <p:ext uri="{BB962C8B-B14F-4D97-AF65-F5344CB8AC3E}">
        <p14:creationId xmlns:p14="http://schemas.microsoft.com/office/powerpoint/2010/main" val="110561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RNA regulation: a new genetics?">
            <a:extLst>
              <a:ext uri="{FF2B5EF4-FFF2-40B4-BE49-F238E27FC236}">
                <a16:creationId xmlns:a16="http://schemas.microsoft.com/office/drawing/2014/main" id="{791B7327-95B6-D044-AA9C-AD828CE80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6865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Box 4">
            <a:extLst>
              <a:ext uri="{FF2B5EF4-FFF2-40B4-BE49-F238E27FC236}">
                <a16:creationId xmlns:a16="http://schemas.microsoft.com/office/drawing/2014/main" id="{AB996D58-5945-3841-9D2B-7CCB59A62CFF}"/>
              </a:ext>
            </a:extLst>
          </p:cNvPr>
          <p:cNvSpPr txBox="1">
            <a:spLocks noChangeArrowheads="1"/>
          </p:cNvSpPr>
          <p:nvPr/>
        </p:nvSpPr>
        <p:spPr bwMode="auto">
          <a:xfrm>
            <a:off x="2514600" y="5600700"/>
            <a:ext cx="857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Bacteria</a:t>
            </a:r>
          </a:p>
        </p:txBody>
      </p:sp>
      <p:cxnSp>
        <p:nvCxnSpPr>
          <p:cNvPr id="7" name="Straight Arrow Connector 6">
            <a:extLst>
              <a:ext uri="{FF2B5EF4-FFF2-40B4-BE49-F238E27FC236}">
                <a16:creationId xmlns:a16="http://schemas.microsoft.com/office/drawing/2014/main" id="{4AF73B0F-6C98-8140-AF7F-3FD93E4878F1}"/>
              </a:ext>
            </a:extLst>
          </p:cNvPr>
          <p:cNvCxnSpPr/>
          <p:nvPr/>
        </p:nvCxnSpPr>
        <p:spPr>
          <a:xfrm rot="10800000">
            <a:off x="1371600" y="4914900"/>
            <a:ext cx="14859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4572BCD-8902-584D-9374-8BC3BAF751C4}"/>
              </a:ext>
            </a:extLst>
          </p:cNvPr>
          <p:cNvCxnSpPr/>
          <p:nvPr/>
        </p:nvCxnSpPr>
        <p:spPr>
          <a:xfrm flipV="1">
            <a:off x="2857500" y="4914900"/>
            <a:ext cx="302895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57" name="TextBox 12">
            <a:extLst>
              <a:ext uri="{FF2B5EF4-FFF2-40B4-BE49-F238E27FC236}">
                <a16:creationId xmlns:a16="http://schemas.microsoft.com/office/drawing/2014/main" id="{CE975FF4-3F4E-6648-82C3-1BD12A4DD7C8}"/>
              </a:ext>
            </a:extLst>
          </p:cNvPr>
          <p:cNvSpPr txBox="1">
            <a:spLocks noChangeArrowheads="1"/>
          </p:cNvSpPr>
          <p:nvPr/>
        </p:nvSpPr>
        <p:spPr bwMode="auto">
          <a:xfrm>
            <a:off x="6400800" y="5094288"/>
            <a:ext cx="1200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eukaryotes</a:t>
            </a:r>
          </a:p>
        </p:txBody>
      </p:sp>
      <p:sp>
        <p:nvSpPr>
          <p:cNvPr id="31751" name="TextBox 13">
            <a:extLst>
              <a:ext uri="{FF2B5EF4-FFF2-40B4-BE49-F238E27FC236}">
                <a16:creationId xmlns:a16="http://schemas.microsoft.com/office/drawing/2014/main" id="{DD6A6C85-FF9A-D44C-A96A-D2230A913541}"/>
              </a:ext>
            </a:extLst>
          </p:cNvPr>
          <p:cNvSpPr txBox="1">
            <a:spLocks noChangeArrowheads="1"/>
          </p:cNvSpPr>
          <p:nvPr/>
        </p:nvSpPr>
        <p:spPr bwMode="auto">
          <a:xfrm>
            <a:off x="5829300" y="1265238"/>
            <a:ext cx="1485900" cy="80803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defRPr/>
            </a:pPr>
            <a:r>
              <a:rPr lang="en-US">
                <a:latin typeface="Arial" charset="0"/>
              </a:rPr>
              <a:t>          humans</a:t>
            </a:r>
          </a:p>
          <a:p>
            <a:pPr eaLnBrk="1" hangingPunct="1">
              <a:defRPr/>
            </a:pPr>
            <a:r>
              <a:rPr lang="en-US" sz="1050">
                <a:latin typeface="Arial" charset="0"/>
              </a:rPr>
              <a:t>&gt;98% non-coding</a:t>
            </a:r>
          </a:p>
        </p:txBody>
      </p:sp>
      <p:cxnSp>
        <p:nvCxnSpPr>
          <p:cNvPr id="49159" name="Straight Arrow Connector 14">
            <a:extLst>
              <a:ext uri="{FF2B5EF4-FFF2-40B4-BE49-F238E27FC236}">
                <a16:creationId xmlns:a16="http://schemas.microsoft.com/office/drawing/2014/main" id="{41191155-E0B4-A440-A033-CBF3BD0DB5D6}"/>
              </a:ext>
            </a:extLst>
          </p:cNvPr>
          <p:cNvCxnSpPr>
            <a:cxnSpLocks noChangeShapeType="1"/>
            <a:stCxn id="49157" idx="0"/>
          </p:cNvCxnSpPr>
          <p:nvPr/>
        </p:nvCxnSpPr>
        <p:spPr bwMode="auto">
          <a:xfrm flipH="1" flipV="1">
            <a:off x="6457950" y="4629150"/>
            <a:ext cx="542925" cy="46513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B4C2A058-E258-F34E-926D-4AD0C144C03C}"/>
              </a:ext>
            </a:extLst>
          </p:cNvPr>
          <p:cNvCxnSpPr>
            <a:stCxn id="49157" idx="0"/>
          </p:cNvCxnSpPr>
          <p:nvPr/>
        </p:nvCxnSpPr>
        <p:spPr>
          <a:xfrm flipV="1">
            <a:off x="7000875" y="4629150"/>
            <a:ext cx="657225" cy="465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182AEC6-AA4D-784C-9FDD-8156B9F53CD7}"/>
              </a:ext>
            </a:extLst>
          </p:cNvPr>
          <p:cNvCxnSpPr/>
          <p:nvPr/>
        </p:nvCxnSpPr>
        <p:spPr>
          <a:xfrm>
            <a:off x="7029450" y="1371600"/>
            <a:ext cx="628650" cy="114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2" name="TextBox 30">
            <a:extLst>
              <a:ext uri="{FF2B5EF4-FFF2-40B4-BE49-F238E27FC236}">
                <a16:creationId xmlns:a16="http://schemas.microsoft.com/office/drawing/2014/main" id="{57162981-C03D-4147-B032-AD6A5AA86871}"/>
              </a:ext>
            </a:extLst>
          </p:cNvPr>
          <p:cNvSpPr txBox="1">
            <a:spLocks noChangeArrowheads="1"/>
          </p:cNvSpPr>
          <p:nvPr/>
        </p:nvSpPr>
        <p:spPr bwMode="auto">
          <a:xfrm>
            <a:off x="1828800" y="1836738"/>
            <a:ext cx="3257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Amount of non-protein-coding DNA</a:t>
            </a:r>
          </a:p>
        </p:txBody>
      </p:sp>
    </p:spTree>
    <p:extLst>
      <p:ext uri="{BB962C8B-B14F-4D97-AF65-F5344CB8AC3E}">
        <p14:creationId xmlns:p14="http://schemas.microsoft.com/office/powerpoint/2010/main" val="2141347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FEF2067-526A-2F48-925C-F4A0C4755A6D}"/>
              </a:ext>
            </a:extLst>
          </p:cNvPr>
          <p:cNvSpPr>
            <a:spLocks noGrp="1"/>
          </p:cNvSpPr>
          <p:nvPr>
            <p:ph type="title" idx="4294967295"/>
          </p:nvPr>
        </p:nvSpPr>
        <p:spPr/>
        <p:txBody>
          <a:bodyPr>
            <a:normAutofit fontScale="90000"/>
          </a:bodyPr>
          <a:lstStyle/>
          <a:p>
            <a:pPr>
              <a:defRPr/>
            </a:pPr>
            <a:r>
              <a:rPr lang="en-US" dirty="0">
                <a:ea typeface="MS PGothic" charset="0"/>
              </a:rPr>
              <a:t>One reason? RNA is probably more important than anyone predicted!!</a:t>
            </a:r>
          </a:p>
        </p:txBody>
      </p:sp>
      <p:sp>
        <p:nvSpPr>
          <p:cNvPr id="50178" name="Content Placeholder 2">
            <a:extLst>
              <a:ext uri="{FF2B5EF4-FFF2-40B4-BE49-F238E27FC236}">
                <a16:creationId xmlns:a16="http://schemas.microsoft.com/office/drawing/2014/main" id="{A532637C-AC0D-D149-8AC6-0B3746413442}"/>
              </a:ext>
            </a:extLst>
          </p:cNvPr>
          <p:cNvSpPr>
            <a:spLocks noGrp="1"/>
          </p:cNvSpPr>
          <p:nvPr>
            <p:ph idx="4294967295"/>
          </p:nvPr>
        </p:nvSpPr>
        <p:spPr/>
        <p:txBody>
          <a:bodyPr/>
          <a:lstStyle/>
          <a:p>
            <a:r>
              <a:rPr lang="en-US" altLang="en-US"/>
              <a:t>Shift to studying RNA itself as an (equally?) important regulatory molecule.</a:t>
            </a:r>
          </a:p>
          <a:p>
            <a:pPr lvl="1"/>
            <a:r>
              <a:rPr lang="en-US" altLang="en-US"/>
              <a:t>Much of the </a:t>
            </a:r>
            <a:r>
              <a:rPr lang="ja-JP" altLang="en-US"/>
              <a:t>“</a:t>
            </a:r>
            <a:r>
              <a:rPr lang="en-US" altLang="ja-JP"/>
              <a:t>non-coding</a:t>
            </a:r>
            <a:r>
              <a:rPr lang="ja-JP" altLang="en-US"/>
              <a:t>”</a:t>
            </a:r>
            <a:r>
              <a:rPr lang="en-US" altLang="ja-JP"/>
              <a:t> DNA encodes RNA which functions </a:t>
            </a:r>
            <a:r>
              <a:rPr lang="en-US" altLang="ja-JP" u="sng"/>
              <a:t>as RNA</a:t>
            </a:r>
            <a:r>
              <a:rPr lang="en-US" altLang="ja-JP"/>
              <a:t>, without being translated to protein.</a:t>
            </a:r>
          </a:p>
          <a:p>
            <a:pPr lvl="1"/>
            <a:endParaRPr lang="en-US" altLang="en-US"/>
          </a:p>
          <a:p>
            <a:pPr lvl="2"/>
            <a:r>
              <a:rPr lang="en-US" altLang="en-US"/>
              <a:t>e.g. ---a class of RNAs called microRNAs.</a:t>
            </a:r>
          </a:p>
          <a:p>
            <a:endParaRPr lang="en-US" altLang="en-US"/>
          </a:p>
        </p:txBody>
      </p:sp>
    </p:spTree>
    <p:extLst>
      <p:ext uri="{BB962C8B-B14F-4D97-AF65-F5344CB8AC3E}">
        <p14:creationId xmlns:p14="http://schemas.microsoft.com/office/powerpoint/2010/main" val="2369819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84B60EA-5E58-764E-A2EA-6FA4562CE396}"/>
              </a:ext>
            </a:extLst>
          </p:cNvPr>
          <p:cNvSpPr>
            <a:spLocks noGrp="1"/>
          </p:cNvSpPr>
          <p:nvPr>
            <p:ph type="title" idx="4294967295"/>
          </p:nvPr>
        </p:nvSpPr>
        <p:spPr/>
        <p:txBody>
          <a:bodyPr/>
          <a:lstStyle/>
          <a:p>
            <a:pPr algn="l"/>
            <a:r>
              <a:rPr lang="en-US" altLang="en-US" dirty="0"/>
              <a:t>Chapter 13…</a:t>
            </a:r>
          </a:p>
        </p:txBody>
      </p:sp>
      <p:sp>
        <p:nvSpPr>
          <p:cNvPr id="51202" name="Content Placeholder 2">
            <a:extLst>
              <a:ext uri="{FF2B5EF4-FFF2-40B4-BE49-F238E27FC236}">
                <a16:creationId xmlns:a16="http://schemas.microsoft.com/office/drawing/2014/main" id="{D12E8050-3282-C741-AD24-CF4CAC094007}"/>
              </a:ext>
            </a:extLst>
          </p:cNvPr>
          <p:cNvSpPr>
            <a:spLocks noGrp="1"/>
          </p:cNvSpPr>
          <p:nvPr>
            <p:ph idx="4294967295"/>
          </p:nvPr>
        </p:nvSpPr>
        <p:spPr>
          <a:xfrm>
            <a:off x="228600" y="1371600"/>
            <a:ext cx="6172200" cy="3771900"/>
          </a:xfrm>
        </p:spPr>
        <p:txBody>
          <a:bodyPr/>
          <a:lstStyle/>
          <a:p>
            <a:r>
              <a:rPr lang="en-US" altLang="en-US"/>
              <a:t>We will still focus on the </a:t>
            </a:r>
            <a:r>
              <a:rPr lang="ja-JP" altLang="en-US"/>
              <a:t>“</a:t>
            </a:r>
            <a:r>
              <a:rPr lang="en-US" altLang="ja-JP"/>
              <a:t>original</a:t>
            </a:r>
            <a:r>
              <a:rPr lang="ja-JP" altLang="en-US"/>
              <a:t>”</a:t>
            </a:r>
            <a:r>
              <a:rPr lang="en-US" altLang="ja-JP"/>
              <a:t> central dogma of genetics.</a:t>
            </a:r>
          </a:p>
          <a:p>
            <a:pPr lvl="1">
              <a:buFont typeface="Arial" panose="020B0604020202020204" pitchFamily="34" charset="0"/>
              <a:buNone/>
            </a:pPr>
            <a:r>
              <a:rPr lang="en-US" altLang="en-US"/>
              <a:t>-The classical view</a:t>
            </a:r>
          </a:p>
          <a:p>
            <a:pPr lvl="1">
              <a:buFont typeface="Arial" panose="020B0604020202020204" pitchFamily="34" charset="0"/>
              <a:buNone/>
            </a:pPr>
            <a:r>
              <a:rPr lang="en-US" altLang="en-US"/>
              <a:t>of the flow of genetic</a:t>
            </a:r>
          </a:p>
          <a:p>
            <a:pPr lvl="1">
              <a:buFont typeface="Arial" panose="020B0604020202020204" pitchFamily="34" charset="0"/>
              <a:buNone/>
            </a:pPr>
            <a:r>
              <a:rPr lang="en-US" altLang="en-US"/>
              <a:t>information from DNA</a:t>
            </a:r>
          </a:p>
          <a:p>
            <a:pPr lvl="1">
              <a:buFont typeface="Arial" panose="020B0604020202020204" pitchFamily="34" charset="0"/>
              <a:buNone/>
            </a:pPr>
            <a:r>
              <a:rPr lang="en-US" altLang="en-US"/>
              <a:t>to  protein.</a:t>
            </a:r>
          </a:p>
          <a:p>
            <a:endParaRPr lang="en-US" altLang="en-US"/>
          </a:p>
        </p:txBody>
      </p:sp>
      <p:pic>
        <p:nvPicPr>
          <p:cNvPr id="51203" name="Picture 13" descr="14_01Figure-L.jpg                                              000B3C7BServDisk_03                    BC177178:">
            <a:extLst>
              <a:ext uri="{FF2B5EF4-FFF2-40B4-BE49-F238E27FC236}">
                <a16:creationId xmlns:a16="http://schemas.microsoft.com/office/drawing/2014/main" id="{6473E4B3-B7D8-0844-A9B8-14F59BDEB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79"/>
          <a:stretch>
            <a:fillRect/>
          </a:stretch>
        </p:blipFill>
        <p:spPr bwMode="auto">
          <a:xfrm>
            <a:off x="4425950" y="351641"/>
            <a:ext cx="3727450" cy="537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17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A2FEC9F-013A-904E-8F07-A3AD055B6737}"/>
              </a:ext>
            </a:extLst>
          </p:cNvPr>
          <p:cNvSpPr>
            <a:spLocks noGrp="1"/>
          </p:cNvSpPr>
          <p:nvPr>
            <p:ph type="title" idx="4294967295"/>
          </p:nvPr>
        </p:nvSpPr>
        <p:spPr/>
        <p:txBody>
          <a:bodyPr>
            <a:normAutofit fontScale="90000"/>
          </a:bodyPr>
          <a:lstStyle/>
          <a:p>
            <a:pPr>
              <a:defRPr/>
            </a:pPr>
            <a:r>
              <a:rPr lang="en-US" dirty="0">
                <a:ea typeface="MS PGothic" charset="0"/>
                <a:cs typeface="MS PGothic" charset="0"/>
              </a:rPr>
              <a:t>Gene expression begins with </a:t>
            </a:r>
            <a:r>
              <a:rPr lang="en-US" b="1" i="1" dirty="0">
                <a:ea typeface="MS PGothic" charset="0"/>
                <a:cs typeface="MS PGothic" charset="0"/>
              </a:rPr>
              <a:t>transcription</a:t>
            </a:r>
            <a:r>
              <a:rPr lang="en-US" dirty="0">
                <a:ea typeface="MS PGothic" charset="0"/>
                <a:cs typeface="MS PGothic" charset="0"/>
              </a:rPr>
              <a:t> of DNA into RNA. </a:t>
            </a:r>
            <a:endParaRPr lang="en-US" dirty="0">
              <a:ea typeface="MS PGothic" charset="0"/>
            </a:endParaRPr>
          </a:p>
        </p:txBody>
      </p:sp>
      <p:sp>
        <p:nvSpPr>
          <p:cNvPr id="52226" name="Content Placeholder 2">
            <a:extLst>
              <a:ext uri="{FF2B5EF4-FFF2-40B4-BE49-F238E27FC236}">
                <a16:creationId xmlns:a16="http://schemas.microsoft.com/office/drawing/2014/main" id="{7C3EE140-C737-CE4B-B41E-321F7870E8C8}"/>
              </a:ext>
            </a:extLst>
          </p:cNvPr>
          <p:cNvSpPr>
            <a:spLocks noGrp="1"/>
          </p:cNvSpPr>
          <p:nvPr>
            <p:ph idx="4294967295"/>
          </p:nvPr>
        </p:nvSpPr>
        <p:spPr/>
        <p:txBody>
          <a:bodyPr/>
          <a:lstStyle/>
          <a:p>
            <a:r>
              <a:rPr lang="en-US" altLang="en-US"/>
              <a:t>Mechanism has many similarities to replication.</a:t>
            </a:r>
          </a:p>
          <a:p>
            <a:pPr lvl="1"/>
            <a:r>
              <a:rPr lang="en-US" altLang="en-US"/>
              <a:t>A polymerase enzyme copies a DNA template (single strand) </a:t>
            </a:r>
          </a:p>
          <a:p>
            <a:pPr lvl="1"/>
            <a:endParaRPr lang="en-US" altLang="en-US"/>
          </a:p>
          <a:p>
            <a:pPr lvl="1"/>
            <a:r>
              <a:rPr lang="en-US" altLang="en-US"/>
              <a:t>New strand of RNA is complementary to the DNA sequence.</a:t>
            </a:r>
          </a:p>
          <a:p>
            <a:endParaRPr lang="en-US" altLang="en-US"/>
          </a:p>
          <a:p>
            <a:endParaRPr lang="en-US" altLang="en-US"/>
          </a:p>
        </p:txBody>
      </p:sp>
    </p:spTree>
    <p:extLst>
      <p:ext uri="{BB962C8B-B14F-4D97-AF65-F5344CB8AC3E}">
        <p14:creationId xmlns:p14="http://schemas.microsoft.com/office/powerpoint/2010/main" val="404091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1EB870C6-C4A4-C548-BD54-542064EA4A3B}"/>
              </a:ext>
            </a:extLst>
          </p:cNvPr>
          <p:cNvSpPr>
            <a:spLocks noGrp="1"/>
          </p:cNvSpPr>
          <p:nvPr>
            <p:ph type="title"/>
          </p:nvPr>
        </p:nvSpPr>
        <p:spPr/>
        <p:txBody>
          <a:bodyPr/>
          <a:lstStyle/>
          <a:p>
            <a:endParaRPr lang="en-US" altLang="en-US"/>
          </a:p>
        </p:txBody>
      </p:sp>
      <p:sp>
        <p:nvSpPr>
          <p:cNvPr id="22530" name="Content Placeholder 2">
            <a:extLst>
              <a:ext uri="{FF2B5EF4-FFF2-40B4-BE49-F238E27FC236}">
                <a16:creationId xmlns:a16="http://schemas.microsoft.com/office/drawing/2014/main" id="{A7FA327E-4F88-114F-BA97-DB696D613539}"/>
              </a:ext>
            </a:extLst>
          </p:cNvPr>
          <p:cNvSpPr>
            <a:spLocks noGrp="1"/>
          </p:cNvSpPr>
          <p:nvPr>
            <p:ph idx="1"/>
          </p:nvPr>
        </p:nvSpPr>
        <p:spPr/>
        <p:txBody>
          <a:bodyPr/>
          <a:lstStyle/>
          <a:p>
            <a:r>
              <a:rPr lang="en-US" altLang="en-US"/>
              <a:t>All DNA polymerases sythesize DNA 5</a:t>
            </a:r>
            <a:r>
              <a:rPr lang="ja-JP" altLang="en-US"/>
              <a:t>’</a:t>
            </a:r>
            <a:r>
              <a:rPr lang="en-US" altLang="ja-JP"/>
              <a:t>-3</a:t>
            </a:r>
            <a:r>
              <a:rPr lang="ja-JP" altLang="en-US"/>
              <a:t>’</a:t>
            </a:r>
            <a:endParaRPr lang="en-US" altLang="ja-JP"/>
          </a:p>
          <a:p>
            <a:endParaRPr lang="en-US" altLang="en-US"/>
          </a:p>
          <a:p>
            <a:r>
              <a:rPr lang="en-US" altLang="en-US"/>
              <a:t>**Therefore DNA synthesis likely proceeds in opposite directions on the 2 template strands.</a:t>
            </a:r>
          </a:p>
        </p:txBody>
      </p:sp>
    </p:spTree>
    <p:extLst>
      <p:ext uri="{BB962C8B-B14F-4D97-AF65-F5344CB8AC3E}">
        <p14:creationId xmlns:p14="http://schemas.microsoft.com/office/powerpoint/2010/main" val="427378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80773E9-2D41-C840-B804-A14BEA6D51DA}"/>
              </a:ext>
            </a:extLst>
          </p:cNvPr>
          <p:cNvSpPr>
            <a:spLocks noGrp="1"/>
          </p:cNvSpPr>
          <p:nvPr>
            <p:ph type="title" idx="4294967295"/>
          </p:nvPr>
        </p:nvSpPr>
        <p:spPr/>
        <p:txBody>
          <a:bodyPr/>
          <a:lstStyle/>
          <a:p>
            <a:endParaRPr lang="en-US" altLang="en-US"/>
          </a:p>
        </p:txBody>
      </p:sp>
      <p:sp>
        <p:nvSpPr>
          <p:cNvPr id="53250" name="Content Placeholder 2">
            <a:extLst>
              <a:ext uri="{FF2B5EF4-FFF2-40B4-BE49-F238E27FC236}">
                <a16:creationId xmlns:a16="http://schemas.microsoft.com/office/drawing/2014/main" id="{6842EE04-73B3-5548-B1C8-BC6A5B87D252}"/>
              </a:ext>
            </a:extLst>
          </p:cNvPr>
          <p:cNvSpPr>
            <a:spLocks noGrp="1"/>
          </p:cNvSpPr>
          <p:nvPr>
            <p:ph idx="4294967295"/>
          </p:nvPr>
        </p:nvSpPr>
        <p:spPr/>
        <p:txBody>
          <a:bodyPr/>
          <a:lstStyle/>
          <a:p>
            <a:pPr>
              <a:buFont typeface="Arial" panose="020B0604020202020204" pitchFamily="34" charset="0"/>
              <a:buNone/>
            </a:pPr>
            <a:r>
              <a:rPr lang="en-US" altLang="en-US"/>
              <a:t>DNA (portion of a gene)</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a:t>
            </a:r>
            <a:endParaRPr lang="en-US" altLang="en-US"/>
          </a:p>
        </p:txBody>
      </p:sp>
    </p:spTree>
    <p:extLst>
      <p:ext uri="{BB962C8B-B14F-4D97-AF65-F5344CB8AC3E}">
        <p14:creationId xmlns:p14="http://schemas.microsoft.com/office/powerpoint/2010/main" val="497587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E8BC813-2103-3641-957B-3D134BB62DCB}"/>
              </a:ext>
            </a:extLst>
          </p:cNvPr>
          <p:cNvSpPr>
            <a:spLocks noGrp="1"/>
          </p:cNvSpPr>
          <p:nvPr>
            <p:ph type="title" idx="4294967295"/>
          </p:nvPr>
        </p:nvSpPr>
        <p:spPr/>
        <p:txBody>
          <a:bodyPr/>
          <a:lstStyle/>
          <a:p>
            <a:endParaRPr lang="en-US" altLang="en-US"/>
          </a:p>
        </p:txBody>
      </p:sp>
      <p:sp>
        <p:nvSpPr>
          <p:cNvPr id="54274" name="Content Placeholder 2">
            <a:extLst>
              <a:ext uri="{FF2B5EF4-FFF2-40B4-BE49-F238E27FC236}">
                <a16:creationId xmlns:a16="http://schemas.microsoft.com/office/drawing/2014/main" id="{838658E0-FA99-3744-A5A1-2709D86CDF9F}"/>
              </a:ext>
            </a:extLst>
          </p:cNvPr>
          <p:cNvSpPr>
            <a:spLocks noGrp="1"/>
          </p:cNvSpPr>
          <p:nvPr>
            <p:ph idx="4294967295"/>
          </p:nvPr>
        </p:nvSpPr>
        <p:spPr/>
        <p:txBody>
          <a:bodyPr/>
          <a:lstStyle/>
          <a:p>
            <a:pPr>
              <a:buFont typeface="Arial" panose="020B0604020202020204" pitchFamily="34" charset="0"/>
              <a:buNone/>
            </a:pPr>
            <a:r>
              <a:rPr lang="en-US" altLang="en-US"/>
              <a:t>DNA</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a:t>
            </a:r>
            <a:endParaRPr lang="en-US" altLang="en-US"/>
          </a:p>
        </p:txBody>
      </p:sp>
      <p:sp>
        <p:nvSpPr>
          <p:cNvPr id="4" name="Oval 3">
            <a:extLst>
              <a:ext uri="{FF2B5EF4-FFF2-40B4-BE49-F238E27FC236}">
                <a16:creationId xmlns:a16="http://schemas.microsoft.com/office/drawing/2014/main" id="{995C6853-69E0-F34E-AC54-259F194A4293}"/>
              </a:ext>
            </a:extLst>
          </p:cNvPr>
          <p:cNvSpPr/>
          <p:nvPr/>
        </p:nvSpPr>
        <p:spPr>
          <a:xfrm>
            <a:off x="1004888" y="2209800"/>
            <a:ext cx="38290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4">
            <a:extLst>
              <a:ext uri="{FF2B5EF4-FFF2-40B4-BE49-F238E27FC236}">
                <a16:creationId xmlns:a16="http://schemas.microsoft.com/office/drawing/2014/main" id="{42F3FC98-E275-2C41-B548-3F82FABA33BA}"/>
              </a:ext>
            </a:extLst>
          </p:cNvPr>
          <p:cNvSpPr txBox="1">
            <a:spLocks noChangeArrowheads="1"/>
          </p:cNvSpPr>
          <p:nvPr/>
        </p:nvSpPr>
        <p:spPr bwMode="auto">
          <a:xfrm>
            <a:off x="5314950" y="2571750"/>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coding  strand</a:t>
            </a:r>
          </a:p>
        </p:txBody>
      </p:sp>
    </p:spTree>
    <p:extLst>
      <p:ext uri="{BB962C8B-B14F-4D97-AF65-F5344CB8AC3E}">
        <p14:creationId xmlns:p14="http://schemas.microsoft.com/office/powerpoint/2010/main" val="78773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521743D-D4FF-864A-A5EA-0B1B0AE608B9}"/>
              </a:ext>
            </a:extLst>
          </p:cNvPr>
          <p:cNvSpPr>
            <a:spLocks noGrp="1"/>
          </p:cNvSpPr>
          <p:nvPr>
            <p:ph type="title" idx="4294967295"/>
          </p:nvPr>
        </p:nvSpPr>
        <p:spPr/>
        <p:txBody>
          <a:bodyPr/>
          <a:lstStyle/>
          <a:p>
            <a:endParaRPr lang="en-US" altLang="en-US"/>
          </a:p>
        </p:txBody>
      </p:sp>
      <p:sp>
        <p:nvSpPr>
          <p:cNvPr id="55298" name="Content Placeholder 2">
            <a:extLst>
              <a:ext uri="{FF2B5EF4-FFF2-40B4-BE49-F238E27FC236}">
                <a16:creationId xmlns:a16="http://schemas.microsoft.com/office/drawing/2014/main" id="{A34A283D-1E7A-774D-80E5-CF29894592AF}"/>
              </a:ext>
            </a:extLst>
          </p:cNvPr>
          <p:cNvSpPr>
            <a:spLocks noGrp="1"/>
          </p:cNvSpPr>
          <p:nvPr>
            <p:ph idx="4294967295"/>
          </p:nvPr>
        </p:nvSpPr>
        <p:spPr/>
        <p:txBody>
          <a:bodyPr/>
          <a:lstStyle/>
          <a:p>
            <a:pPr>
              <a:buFont typeface="Arial" panose="020B0604020202020204" pitchFamily="34" charset="0"/>
              <a:buNone/>
            </a:pPr>
            <a:r>
              <a:rPr lang="en-US" altLang="en-US"/>
              <a:t>DNA</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solidFill>
                  <a:srgbClr val="FF0000"/>
                </a:solidFill>
              </a:rPr>
              <a:t>5</a:t>
            </a:r>
            <a:r>
              <a:rPr lang="ja-JP" altLang="en-US">
                <a:solidFill>
                  <a:srgbClr val="FF0000"/>
                </a:solidFill>
              </a:rPr>
              <a:t>’</a:t>
            </a:r>
            <a:r>
              <a:rPr lang="en-US" altLang="ja-JP">
                <a:solidFill>
                  <a:srgbClr val="FF0000"/>
                </a:solidFill>
              </a:rPr>
              <a:t>----C-G-U-U-A-G-A-U---3</a:t>
            </a:r>
            <a:r>
              <a:rPr lang="ja-JP" altLang="en-US">
                <a:solidFill>
                  <a:srgbClr val="FF0000"/>
                </a:solidFill>
              </a:rPr>
              <a:t>’</a:t>
            </a:r>
            <a:r>
              <a:rPr lang="en-US" altLang="ja-JP">
                <a:solidFill>
                  <a:srgbClr val="FF0000"/>
                </a:solidFill>
              </a:rPr>
              <a:t>…  </a:t>
            </a:r>
          </a:p>
          <a:p>
            <a:pPr>
              <a:buFont typeface="Arial" panose="020B0604020202020204" pitchFamily="34" charset="0"/>
              <a:buNone/>
            </a:pPr>
            <a:r>
              <a:rPr lang="en-US" altLang="en-US">
                <a:solidFill>
                  <a:srgbClr val="FF0000"/>
                </a:solidFill>
              </a:rPr>
              <a:t> (complementary RNA)</a:t>
            </a: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  </a:t>
            </a:r>
          </a:p>
          <a:p>
            <a:pPr>
              <a:buFont typeface="Arial" panose="020B0604020202020204" pitchFamily="34" charset="0"/>
              <a:buNone/>
            </a:pPr>
            <a:endParaRPr lang="en-US" altLang="en-US">
              <a:solidFill>
                <a:srgbClr val="FF0000"/>
              </a:solidFill>
            </a:endParaRPr>
          </a:p>
        </p:txBody>
      </p:sp>
      <p:sp>
        <p:nvSpPr>
          <p:cNvPr id="4" name="Oval 3">
            <a:extLst>
              <a:ext uri="{FF2B5EF4-FFF2-40B4-BE49-F238E27FC236}">
                <a16:creationId xmlns:a16="http://schemas.microsoft.com/office/drawing/2014/main" id="{01A55D56-952E-6C43-8A63-7A0EB28F46E0}"/>
              </a:ext>
            </a:extLst>
          </p:cNvPr>
          <p:cNvSpPr/>
          <p:nvPr/>
        </p:nvSpPr>
        <p:spPr>
          <a:xfrm>
            <a:off x="1000125" y="2209800"/>
            <a:ext cx="38290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0" name="TextBox 4">
            <a:extLst>
              <a:ext uri="{FF2B5EF4-FFF2-40B4-BE49-F238E27FC236}">
                <a16:creationId xmlns:a16="http://schemas.microsoft.com/office/drawing/2014/main" id="{D868C564-1E27-094C-A723-6EA215BA1610}"/>
              </a:ext>
            </a:extLst>
          </p:cNvPr>
          <p:cNvSpPr txBox="1">
            <a:spLocks noChangeArrowheads="1"/>
          </p:cNvSpPr>
          <p:nvPr/>
        </p:nvSpPr>
        <p:spPr bwMode="auto">
          <a:xfrm>
            <a:off x="5314950" y="2571750"/>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coding  strand</a:t>
            </a:r>
          </a:p>
        </p:txBody>
      </p:sp>
      <p:sp>
        <p:nvSpPr>
          <p:cNvPr id="55301" name="TextBox 5">
            <a:extLst>
              <a:ext uri="{FF2B5EF4-FFF2-40B4-BE49-F238E27FC236}">
                <a16:creationId xmlns:a16="http://schemas.microsoft.com/office/drawing/2014/main" id="{68C7C218-3F62-C249-B9E5-4A982DD85CDD}"/>
              </a:ext>
            </a:extLst>
          </p:cNvPr>
          <p:cNvSpPr txBox="1">
            <a:spLocks noChangeArrowheads="1"/>
          </p:cNvSpPr>
          <p:nvPr/>
        </p:nvSpPr>
        <p:spPr bwMode="auto">
          <a:xfrm>
            <a:off x="5429250" y="4857750"/>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Non-coding  strand</a:t>
            </a:r>
          </a:p>
        </p:txBody>
      </p:sp>
    </p:spTree>
    <p:extLst>
      <p:ext uri="{BB962C8B-B14F-4D97-AF65-F5344CB8AC3E}">
        <p14:creationId xmlns:p14="http://schemas.microsoft.com/office/powerpoint/2010/main" val="4267377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D39E3F6-564A-B540-9006-F9815874979B}"/>
              </a:ext>
            </a:extLst>
          </p:cNvPr>
          <p:cNvSpPr>
            <a:spLocks noGrp="1"/>
          </p:cNvSpPr>
          <p:nvPr>
            <p:ph type="title" idx="4294967295"/>
          </p:nvPr>
        </p:nvSpPr>
        <p:spPr/>
        <p:txBody>
          <a:bodyPr/>
          <a:lstStyle/>
          <a:p>
            <a:r>
              <a:rPr lang="en-US" altLang="en-US"/>
              <a:t>Several key differences</a:t>
            </a:r>
          </a:p>
        </p:txBody>
      </p:sp>
      <p:sp>
        <p:nvSpPr>
          <p:cNvPr id="56322" name="Content Placeholder 2">
            <a:extLst>
              <a:ext uri="{FF2B5EF4-FFF2-40B4-BE49-F238E27FC236}">
                <a16:creationId xmlns:a16="http://schemas.microsoft.com/office/drawing/2014/main" id="{CA8CB749-FDAF-5143-A812-645A15259BF3}"/>
              </a:ext>
            </a:extLst>
          </p:cNvPr>
          <p:cNvSpPr>
            <a:spLocks noGrp="1"/>
          </p:cNvSpPr>
          <p:nvPr>
            <p:ph idx="4294967295"/>
          </p:nvPr>
        </p:nvSpPr>
        <p:spPr/>
        <p:txBody>
          <a:bodyPr/>
          <a:lstStyle/>
          <a:p>
            <a:pPr marL="457200" indent="-457200">
              <a:buFont typeface="Arial" panose="020B0604020202020204" pitchFamily="34" charset="0"/>
              <a:buAutoNum type="arabicPeriod"/>
            </a:pPr>
            <a:r>
              <a:rPr lang="en-US" altLang="en-US"/>
              <a:t>Only specific regions of the DNA are transcribed into RNA (Genes)</a:t>
            </a:r>
          </a:p>
          <a:p>
            <a:pPr lvl="1" indent="-400050">
              <a:buFont typeface="Arial" panose="020B0604020202020204" pitchFamily="34" charset="0"/>
              <a:buNone/>
            </a:pPr>
            <a:r>
              <a:rPr lang="en-US" altLang="en-US"/>
              <a:t>--90+% of bacteria genome is genes</a:t>
            </a:r>
          </a:p>
          <a:p>
            <a:pPr lvl="1" indent="-400050">
              <a:buFont typeface="Arial" panose="020B0604020202020204" pitchFamily="34" charset="0"/>
              <a:buNone/>
            </a:pPr>
            <a:r>
              <a:rPr lang="en-US" altLang="en-US"/>
              <a:t>--&lt;2% of human genome is genes (as traditionally defined)</a:t>
            </a:r>
          </a:p>
          <a:p>
            <a:pPr lvl="1" indent="-400050">
              <a:buFont typeface="Arial" panose="020B0604020202020204" pitchFamily="34" charset="0"/>
              <a:buNone/>
            </a:pPr>
            <a:endParaRPr lang="en-US" altLang="en-US"/>
          </a:p>
          <a:p>
            <a:pPr lvl="1" indent="-400050">
              <a:buFont typeface="Arial" panose="020B0604020202020204" pitchFamily="34" charset="0"/>
              <a:buNone/>
            </a:pPr>
            <a:r>
              <a:rPr lang="en-US" altLang="en-US"/>
              <a:t>2.  Within genes only one of the 2 strands is transcribed (coding strand)</a:t>
            </a:r>
          </a:p>
        </p:txBody>
      </p:sp>
    </p:spTree>
    <p:extLst>
      <p:ext uri="{BB962C8B-B14F-4D97-AF65-F5344CB8AC3E}">
        <p14:creationId xmlns:p14="http://schemas.microsoft.com/office/powerpoint/2010/main" val="880271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5E0129A3-7344-4643-9E23-2AEB86AC588F}"/>
              </a:ext>
            </a:extLst>
          </p:cNvPr>
          <p:cNvSpPr>
            <a:spLocks noGrp="1"/>
          </p:cNvSpPr>
          <p:nvPr>
            <p:ph type="title" idx="4294967295"/>
          </p:nvPr>
        </p:nvSpPr>
        <p:spPr/>
        <p:txBody>
          <a:bodyPr/>
          <a:lstStyle/>
          <a:p>
            <a:endParaRPr lang="en-US" altLang="en-US"/>
          </a:p>
        </p:txBody>
      </p:sp>
      <p:sp>
        <p:nvSpPr>
          <p:cNvPr id="57346" name="Rectangle 3">
            <a:extLst>
              <a:ext uri="{FF2B5EF4-FFF2-40B4-BE49-F238E27FC236}">
                <a16:creationId xmlns:a16="http://schemas.microsoft.com/office/drawing/2014/main" id="{6518B3EC-58CB-5B49-9898-29F380314732}"/>
              </a:ext>
            </a:extLst>
          </p:cNvPr>
          <p:cNvSpPr>
            <a:spLocks noGrp="1"/>
          </p:cNvSpPr>
          <p:nvPr>
            <p:ph type="body" idx="4294967295"/>
          </p:nvPr>
        </p:nvSpPr>
        <p:spPr>
          <a:xfrm>
            <a:off x="1428750" y="2057400"/>
            <a:ext cx="6229350" cy="3771900"/>
          </a:xfrm>
        </p:spPr>
        <p:txBody>
          <a:bodyPr/>
          <a:lstStyle/>
          <a:p>
            <a:pPr marL="457200" indent="-457200">
              <a:buFont typeface="Arial" panose="020B0604020202020204" pitchFamily="34" charset="0"/>
              <a:buAutoNum type="arabicPeriod" startAt="3"/>
            </a:pPr>
            <a:r>
              <a:rPr lang="en-US" altLang="en-US"/>
              <a:t>Newly made RNA dissociates from the DNA template. (not like semi-conservative replication)</a:t>
            </a:r>
          </a:p>
          <a:p>
            <a:pPr marL="457200" indent="-457200">
              <a:buFont typeface="Arial" panose="020B0604020202020204" pitchFamily="34" charset="0"/>
              <a:buAutoNum type="arabicPeriod" startAt="3"/>
            </a:pPr>
            <a:endParaRPr lang="en-US" altLang="en-US"/>
          </a:p>
          <a:p>
            <a:pPr marL="457200" indent="-457200">
              <a:buFont typeface="Arial" panose="020B0604020202020204" pitchFamily="34" charset="0"/>
              <a:buAutoNum type="arabicPeriod" startAt="3"/>
            </a:pPr>
            <a:endParaRPr lang="en-US" altLang="en-US"/>
          </a:p>
          <a:p>
            <a:pPr marL="457200" indent="-457200">
              <a:buFont typeface="Arial" panose="020B0604020202020204" pitchFamily="34" charset="0"/>
              <a:buAutoNum type="arabicPeriod" startAt="3"/>
            </a:pPr>
            <a:r>
              <a:rPr lang="en-US" altLang="en-US"/>
              <a:t>Enzyme is </a:t>
            </a:r>
            <a:r>
              <a:rPr lang="en-US" altLang="en-US">
                <a:solidFill>
                  <a:srgbClr val="FF0000"/>
                </a:solidFill>
              </a:rPr>
              <a:t>RNA polymerase</a:t>
            </a:r>
            <a:r>
              <a:rPr lang="en-US" altLang="en-US"/>
              <a:t>.</a:t>
            </a:r>
          </a:p>
          <a:p>
            <a:pPr marL="457200" indent="-457200">
              <a:buFont typeface="Arial" panose="020B0604020202020204" pitchFamily="34" charset="0"/>
              <a:buNone/>
            </a:pPr>
            <a:endParaRPr lang="en-US" altLang="en-US"/>
          </a:p>
        </p:txBody>
      </p:sp>
    </p:spTree>
    <p:extLst>
      <p:ext uri="{BB962C8B-B14F-4D97-AF65-F5344CB8AC3E}">
        <p14:creationId xmlns:p14="http://schemas.microsoft.com/office/powerpoint/2010/main" val="3737105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2B9E9F8-1490-1347-8A2A-E2FDC8BC7EE6}"/>
              </a:ext>
            </a:extLst>
          </p:cNvPr>
          <p:cNvSpPr>
            <a:spLocks noGrp="1"/>
          </p:cNvSpPr>
          <p:nvPr>
            <p:ph type="title" idx="4294967295"/>
          </p:nvPr>
        </p:nvSpPr>
        <p:spPr/>
        <p:txBody>
          <a:bodyPr/>
          <a:lstStyle/>
          <a:p>
            <a:endParaRPr lang="en-US" altLang="en-US"/>
          </a:p>
        </p:txBody>
      </p:sp>
      <p:pic>
        <p:nvPicPr>
          <p:cNvPr id="58370" name="Picture 8" descr="14_09Figureb-L.jpg                                             000B3C7BServDisk_03                    BC177178:">
            <a:extLst>
              <a:ext uri="{FF2B5EF4-FFF2-40B4-BE49-F238E27FC236}">
                <a16:creationId xmlns:a16="http://schemas.microsoft.com/office/drawing/2014/main" id="{820DEF35-06A4-E444-8937-B61FAC86B1B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9387"/>
          <a:stretch>
            <a:fillRect/>
          </a:stretch>
        </p:blipFill>
        <p:spPr>
          <a:xfrm>
            <a:off x="1485900" y="2465388"/>
            <a:ext cx="6172200" cy="2579687"/>
          </a:xfrm>
        </p:spPr>
      </p:pic>
      <p:sp>
        <p:nvSpPr>
          <p:cNvPr id="58371" name="TextBox 3">
            <a:extLst>
              <a:ext uri="{FF2B5EF4-FFF2-40B4-BE49-F238E27FC236}">
                <a16:creationId xmlns:a16="http://schemas.microsoft.com/office/drawing/2014/main" id="{239036E1-D229-704D-9777-E4088B484C0E}"/>
              </a:ext>
            </a:extLst>
          </p:cNvPr>
          <p:cNvSpPr txBox="1">
            <a:spLocks noChangeArrowheads="1"/>
          </p:cNvSpPr>
          <p:nvPr/>
        </p:nvSpPr>
        <p:spPr bwMode="auto">
          <a:xfrm>
            <a:off x="5715000" y="4972050"/>
            <a:ext cx="1771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RNA polymerase</a:t>
            </a:r>
          </a:p>
        </p:txBody>
      </p:sp>
      <p:cxnSp>
        <p:nvCxnSpPr>
          <p:cNvPr id="6" name="Straight Arrow Connector 5">
            <a:extLst>
              <a:ext uri="{FF2B5EF4-FFF2-40B4-BE49-F238E27FC236}">
                <a16:creationId xmlns:a16="http://schemas.microsoft.com/office/drawing/2014/main" id="{9D7AC19E-DF8B-DA4E-923C-91ED9A17269B}"/>
              </a:ext>
            </a:extLst>
          </p:cNvPr>
          <p:cNvCxnSpPr/>
          <p:nvPr/>
        </p:nvCxnSpPr>
        <p:spPr>
          <a:xfrm rot="16200000" flipV="1">
            <a:off x="5686425" y="4486275"/>
            <a:ext cx="685800" cy="28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9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0">
            <a:extLst>
              <a:ext uri="{FF2B5EF4-FFF2-40B4-BE49-F238E27FC236}">
                <a16:creationId xmlns:a16="http://schemas.microsoft.com/office/drawing/2014/main" id="{1F86BF7B-5C93-B34B-A461-A695A00B4DF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11.11</a:t>
            </a:r>
          </a:p>
        </p:txBody>
      </p:sp>
      <p:pic>
        <p:nvPicPr>
          <p:cNvPr id="23554" name="Picture 11">
            <a:extLst>
              <a:ext uri="{FF2B5EF4-FFF2-40B4-BE49-F238E27FC236}">
                <a16:creationId xmlns:a16="http://schemas.microsoft.com/office/drawing/2014/main" id="{5231B2EF-9D6B-CA4C-9C99-6BFF6B87B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3375" y="1112838"/>
            <a:ext cx="33972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98818783-57FF-824C-953D-947B2669DB5C}"/>
              </a:ext>
            </a:extLst>
          </p:cNvPr>
          <p:cNvSpPr/>
          <p:nvPr/>
        </p:nvSpPr>
        <p:spPr>
          <a:xfrm>
            <a:off x="1905000" y="838200"/>
            <a:ext cx="4648200" cy="1600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D190065C-4FB9-F84B-B215-325DBAFD9195}"/>
              </a:ext>
            </a:extLst>
          </p:cNvPr>
          <p:cNvSpPr/>
          <p:nvPr/>
        </p:nvSpPr>
        <p:spPr>
          <a:xfrm>
            <a:off x="1905000" y="2438400"/>
            <a:ext cx="5029200" cy="328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5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21B27B2-64DA-B74B-8A17-0C38CAB9D3CA}"/>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FB9E2FD8-ABF2-954D-88D5-B05A34A0FE0D}"/>
              </a:ext>
            </a:extLst>
          </p:cNvPr>
          <p:cNvSpPr>
            <a:spLocks noGrp="1"/>
          </p:cNvSpPr>
          <p:nvPr>
            <p:ph idx="1"/>
          </p:nvPr>
        </p:nvSpPr>
        <p:spPr/>
        <p:txBody>
          <a:bodyPr/>
          <a:lstStyle/>
          <a:p>
            <a:r>
              <a:rPr lang="en-US" altLang="en-US"/>
              <a:t>However, the best way to conserve energy and to stay organized in replication is to proceed from one start point and move in one overall direction.</a:t>
            </a:r>
          </a:p>
          <a:p>
            <a:endParaRPr lang="en-US" altLang="en-US"/>
          </a:p>
          <a:p>
            <a:r>
              <a:rPr lang="en-US" altLang="en-US"/>
              <a:t>(But replication must proceed in opposite directions!!)</a:t>
            </a:r>
          </a:p>
        </p:txBody>
      </p:sp>
    </p:spTree>
    <p:extLst>
      <p:ext uri="{BB962C8B-B14F-4D97-AF65-F5344CB8AC3E}">
        <p14:creationId xmlns:p14="http://schemas.microsoft.com/office/powerpoint/2010/main" val="415538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7879F62-F5C5-5849-8CA4-90AD5139C3A9}"/>
              </a:ext>
            </a:extLst>
          </p:cNvPr>
          <p:cNvSpPr>
            <a:spLocks noGrp="1"/>
          </p:cNvSpPr>
          <p:nvPr>
            <p:ph type="title"/>
          </p:nvPr>
        </p:nvSpPr>
        <p:spPr/>
        <p:txBody>
          <a:bodyPr/>
          <a:lstStyle/>
          <a:p>
            <a:r>
              <a:rPr lang="en-US" altLang="en-US"/>
              <a:t>Solution…</a:t>
            </a:r>
          </a:p>
        </p:txBody>
      </p:sp>
      <p:sp>
        <p:nvSpPr>
          <p:cNvPr id="26626" name="Content Placeholder 2">
            <a:extLst>
              <a:ext uri="{FF2B5EF4-FFF2-40B4-BE49-F238E27FC236}">
                <a16:creationId xmlns:a16="http://schemas.microsoft.com/office/drawing/2014/main" id="{FEFCD81E-4A94-D44A-8B11-8DDB99F2A6F0}"/>
              </a:ext>
            </a:extLst>
          </p:cNvPr>
          <p:cNvSpPr>
            <a:spLocks noGrp="1"/>
          </p:cNvSpPr>
          <p:nvPr>
            <p:ph idx="1"/>
          </p:nvPr>
        </p:nvSpPr>
        <p:spPr>
          <a:xfrm>
            <a:off x="533400" y="1143000"/>
            <a:ext cx="8305800" cy="5486400"/>
          </a:xfrm>
        </p:spPr>
        <p:txBody>
          <a:bodyPr/>
          <a:lstStyle/>
          <a:p>
            <a:r>
              <a:rPr lang="en-US" altLang="en-US"/>
              <a:t>Continuous and discontinuous replication…</a:t>
            </a:r>
          </a:p>
          <a:p>
            <a:endParaRPr lang="en-US" altLang="en-US"/>
          </a:p>
          <a:p>
            <a:r>
              <a:rPr lang="en-US" altLang="en-US"/>
              <a:t>One strand (leading strand template) allows for </a:t>
            </a:r>
            <a:r>
              <a:rPr lang="en-US" altLang="en-US" u="sng"/>
              <a:t>continuous</a:t>
            </a:r>
            <a:r>
              <a:rPr lang="en-US" altLang="en-US"/>
              <a:t> DNA synthesis in one direction.</a:t>
            </a:r>
          </a:p>
          <a:p>
            <a:endParaRPr lang="en-US" altLang="en-US"/>
          </a:p>
          <a:p>
            <a:r>
              <a:rPr lang="en-US" altLang="en-US"/>
              <a:t>Other strand (lagging strand template) requires DNA synthesis in the opposite direction, but it can occur in short, </a:t>
            </a:r>
            <a:r>
              <a:rPr lang="en-US" altLang="en-US" u="sng"/>
              <a:t>discontinuous</a:t>
            </a:r>
            <a:r>
              <a:rPr lang="en-US" altLang="en-US"/>
              <a:t> stretches.</a:t>
            </a:r>
          </a:p>
        </p:txBody>
      </p:sp>
    </p:spTree>
    <p:extLst>
      <p:ext uri="{BB962C8B-B14F-4D97-AF65-F5344CB8AC3E}">
        <p14:creationId xmlns:p14="http://schemas.microsoft.com/office/powerpoint/2010/main" val="126921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a:extLst>
              <a:ext uri="{FF2B5EF4-FFF2-40B4-BE49-F238E27FC236}">
                <a16:creationId xmlns:a16="http://schemas.microsoft.com/office/drawing/2014/main" id="{7BD99BA0-5B3E-114F-8251-7A25FC4E00FD}"/>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11.11</a:t>
            </a:r>
          </a:p>
        </p:txBody>
      </p:sp>
      <p:pic>
        <p:nvPicPr>
          <p:cNvPr id="27650" name="Picture 11">
            <a:extLst>
              <a:ext uri="{FF2B5EF4-FFF2-40B4-BE49-F238E27FC236}">
                <a16:creationId xmlns:a16="http://schemas.microsoft.com/office/drawing/2014/main" id="{A18327CB-3636-D749-A8CF-B7E0A326C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873375" y="1112838"/>
            <a:ext cx="339725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1EAACC93-0B94-B644-81C4-6B3D132AECDF}"/>
              </a:ext>
            </a:extLst>
          </p:cNvPr>
          <p:cNvSpPr/>
          <p:nvPr/>
        </p:nvSpPr>
        <p:spPr>
          <a:xfrm>
            <a:off x="1885950" y="2171700"/>
            <a:ext cx="4686300" cy="32575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0970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7839B74D-4481-4144-8D22-32E4BBBF5A2F}"/>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059E12BE-8C5B-EE43-B912-9E575073C0D6}"/>
              </a:ext>
            </a:extLst>
          </p:cNvPr>
          <p:cNvSpPr>
            <a:spLocks noGrp="1"/>
          </p:cNvSpPr>
          <p:nvPr>
            <p:ph idx="1"/>
          </p:nvPr>
        </p:nvSpPr>
        <p:spPr>
          <a:xfrm>
            <a:off x="609600" y="1752600"/>
            <a:ext cx="7010400" cy="4495800"/>
          </a:xfrm>
        </p:spPr>
        <p:txBody>
          <a:bodyPr>
            <a:normAutofit fontScale="85000" lnSpcReduction="10000"/>
          </a:bodyPr>
          <a:lstStyle/>
          <a:p>
            <a:pPr>
              <a:defRPr/>
            </a:pPr>
            <a:r>
              <a:rPr lang="en-US" dirty="0">
                <a:ea typeface="MS PGothic" charset="0"/>
              </a:rPr>
              <a:t>Short fragments of DNA made from the lagging strand, called </a:t>
            </a:r>
            <a:r>
              <a:rPr lang="en-US" dirty="0" err="1">
                <a:solidFill>
                  <a:srgbClr val="FF0000"/>
                </a:solidFill>
                <a:ea typeface="MS PGothic" charset="0"/>
              </a:rPr>
              <a:t>Okasaki</a:t>
            </a:r>
            <a:r>
              <a:rPr lang="en-US" dirty="0">
                <a:solidFill>
                  <a:srgbClr val="FF0000"/>
                </a:solidFill>
                <a:ea typeface="MS PGothic" charset="0"/>
              </a:rPr>
              <a:t> fragments</a:t>
            </a:r>
            <a:r>
              <a:rPr lang="en-US" dirty="0">
                <a:ea typeface="MS PGothic" charset="0"/>
              </a:rPr>
              <a:t>.</a:t>
            </a:r>
          </a:p>
          <a:p>
            <a:pPr>
              <a:defRPr/>
            </a:pPr>
            <a:endParaRPr lang="en-US" dirty="0">
              <a:ea typeface="MS PGothic" charset="0"/>
            </a:endParaRPr>
          </a:p>
          <a:p>
            <a:pPr>
              <a:defRPr/>
            </a:pPr>
            <a:r>
              <a:rPr lang="en-US" dirty="0">
                <a:ea typeface="MS PGothic" charset="0"/>
              </a:rPr>
              <a:t>Eventually primers are removed and </a:t>
            </a:r>
            <a:r>
              <a:rPr lang="en-US" dirty="0" err="1">
                <a:ea typeface="MS PGothic" charset="0"/>
              </a:rPr>
              <a:t>Okasaki</a:t>
            </a:r>
            <a:r>
              <a:rPr lang="en-US" dirty="0">
                <a:ea typeface="MS PGothic" charset="0"/>
              </a:rPr>
              <a:t> fragments are linked into a continuous strand of DNA. (Role of  </a:t>
            </a:r>
            <a:r>
              <a:rPr lang="en-US" dirty="0" err="1">
                <a:ea typeface="MS PGothic" charset="0"/>
              </a:rPr>
              <a:t>Rnase</a:t>
            </a:r>
            <a:r>
              <a:rPr lang="en-US" dirty="0">
                <a:ea typeface="MS PGothic" charset="0"/>
              </a:rPr>
              <a:t>, DNA pol I , and DNA ligase in prokaryotes like </a:t>
            </a:r>
            <a:r>
              <a:rPr lang="en-US" i="1" dirty="0">
                <a:ea typeface="MS PGothic" charset="0"/>
              </a:rPr>
              <a:t>E. coli</a:t>
            </a:r>
            <a:r>
              <a:rPr lang="en-US" dirty="0">
                <a:ea typeface="MS PGothic" charset="0"/>
              </a:rPr>
              <a:t>) (Details coming!)</a:t>
            </a:r>
          </a:p>
          <a:p>
            <a:pPr>
              <a:defRPr/>
            </a:pPr>
            <a:endParaRPr lang="en-US" dirty="0">
              <a:ea typeface="MS PGothic" charset="0"/>
            </a:endParaRPr>
          </a:p>
          <a:p>
            <a:pPr>
              <a:defRPr/>
            </a:pPr>
            <a:r>
              <a:rPr lang="en-US" dirty="0">
                <a:ea typeface="MS PGothic" charset="0"/>
              </a:rPr>
              <a:t>This extra work takes time so the synthesis </a:t>
            </a:r>
            <a:r>
              <a:rPr lang="en-US" u="sng" dirty="0">
                <a:ea typeface="MS PGothic" charset="0"/>
              </a:rPr>
              <a:t>lags</a:t>
            </a:r>
            <a:r>
              <a:rPr lang="en-US" dirty="0">
                <a:ea typeface="MS PGothic" charset="0"/>
              </a:rPr>
              <a:t> behind the continuous synthesis.</a:t>
            </a:r>
          </a:p>
        </p:txBody>
      </p:sp>
    </p:spTree>
    <p:extLst>
      <p:ext uri="{BB962C8B-B14F-4D97-AF65-F5344CB8AC3E}">
        <p14:creationId xmlns:p14="http://schemas.microsoft.com/office/powerpoint/2010/main" val="2071900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4939</TotalTime>
  <Words>1729</Words>
  <Application>Microsoft Macintosh PowerPoint</Application>
  <PresentationFormat>On-screen Show (4:3)</PresentationFormat>
  <Paragraphs>187</Paragraphs>
  <Slides>45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ＭＳ Ｐゴシック</vt:lpstr>
      <vt:lpstr>Arial</vt:lpstr>
      <vt:lpstr>Calibri</vt:lpstr>
      <vt:lpstr>Office Theme</vt:lpstr>
      <vt:lpstr>Lecture 34 Dec. 6th  , 2019</vt:lpstr>
      <vt:lpstr>Where were we? </vt:lpstr>
      <vt:lpstr>The DNA templates will be  antiparallel DNA strands…</vt:lpstr>
      <vt:lpstr>PowerPoint Presentation</vt:lpstr>
      <vt:lpstr>PowerPoint Presentation</vt:lpstr>
      <vt:lpstr>PowerPoint Presentation</vt:lpstr>
      <vt:lpstr>Solution…</vt:lpstr>
      <vt:lpstr>PowerPoint Presentation</vt:lpstr>
      <vt:lpstr>PowerPoint Presentation</vt:lpstr>
      <vt:lpstr>View this animation (also found on website)</vt:lpstr>
      <vt:lpstr>PowerPoint Presentation</vt:lpstr>
      <vt:lpstr>PowerPoint Presentation</vt:lpstr>
      <vt:lpstr>DNA polymerase must have many helper proteins…</vt:lpstr>
      <vt:lpstr>PowerPoint Presentation</vt:lpstr>
      <vt:lpstr>PowerPoint Presentation</vt:lpstr>
      <vt:lpstr>PowerPoint Presentation</vt:lpstr>
      <vt:lpstr>Study this!</vt:lpstr>
      <vt:lpstr>PowerPoint Presentation</vt:lpstr>
      <vt:lpstr>Discontinuous replication…more detail….</vt:lpstr>
      <vt:lpstr>PowerPoint Presentation</vt:lpstr>
      <vt:lpstr>PowerPoint Presentation</vt:lpstr>
      <vt:lpstr>PowerPoint Presentation</vt:lpstr>
      <vt:lpstr>PowerPoint Presentation</vt:lpstr>
      <vt:lpstr>PowerPoint Presentation</vt:lpstr>
      <vt:lpstr>What about linear chromosomes?...Most of what we have discussed describes E. coli</vt:lpstr>
      <vt:lpstr>PowerPoint Presentation</vt:lpstr>
      <vt:lpstr>PowerPoint Presentation</vt:lpstr>
      <vt:lpstr>The solution?  Telomeres!</vt:lpstr>
      <vt:lpstr>PowerPoint Presentation</vt:lpstr>
      <vt:lpstr>PowerPoint Presentation</vt:lpstr>
      <vt:lpstr>Moving on from DNA and DNA replication…</vt:lpstr>
      <vt:lpstr>PowerPoint Presentation</vt:lpstr>
      <vt:lpstr>PowerPoint Presentation</vt:lpstr>
      <vt:lpstr>PowerPoint Presentation</vt:lpstr>
      <vt:lpstr>A genetic puzzle…</vt:lpstr>
      <vt:lpstr>PowerPoint Presentation</vt:lpstr>
      <vt:lpstr>One reason? RNA is probably more important than anyone predicted!!</vt:lpstr>
      <vt:lpstr>Chapter 13…</vt:lpstr>
      <vt:lpstr>Gene expression begins with transcription of DNA into RNA. </vt:lpstr>
      <vt:lpstr>PowerPoint Presentation</vt:lpstr>
      <vt:lpstr>PowerPoint Presentation</vt:lpstr>
      <vt:lpstr>PowerPoint Presentation</vt:lpstr>
      <vt:lpstr>Several key differences</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87</cp:revision>
  <cp:lastPrinted>2019-10-11T13:27:27Z</cp:lastPrinted>
  <dcterms:created xsi:type="dcterms:W3CDTF">2019-10-07T18:23:51Z</dcterms:created>
  <dcterms:modified xsi:type="dcterms:W3CDTF">2019-12-06T11:09:44Z</dcterms:modified>
  <cp:category/>
</cp:coreProperties>
</file>